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94" r:id="rId4"/>
    <p:sldId id="265" r:id="rId5"/>
    <p:sldId id="266" r:id="rId6"/>
    <p:sldId id="264" r:id="rId7"/>
    <p:sldId id="267" r:id="rId8"/>
    <p:sldId id="256" r:id="rId9"/>
    <p:sldId id="273" r:id="rId10"/>
    <p:sldId id="260" r:id="rId11"/>
    <p:sldId id="274" r:id="rId12"/>
    <p:sldId id="275" r:id="rId13"/>
    <p:sldId id="276" r:id="rId14"/>
    <p:sldId id="277" r:id="rId15"/>
    <p:sldId id="278" r:id="rId16"/>
    <p:sldId id="279" r:id="rId17"/>
    <p:sldId id="280" r:id="rId18"/>
    <p:sldId id="268" r:id="rId19"/>
    <p:sldId id="269" r:id="rId20"/>
    <p:sldId id="270" r:id="rId21"/>
    <p:sldId id="271" r:id="rId22"/>
    <p:sldId id="257" r:id="rId23"/>
    <p:sldId id="258" r:id="rId24"/>
    <p:sldId id="259" r:id="rId2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369FC-7AE9-4732-BE68-FD0B066AAA26}" type="datetimeFigureOut">
              <a:rPr lang="vi-VN" smtClean="0"/>
              <a:t>25/07/2022</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5A63D-CB0E-4CC5-AF69-75082B5B248A}" type="slidenum">
              <a:rPr lang="vi-VN" smtClean="0"/>
              <a:t>‹#›</a:t>
            </a:fld>
            <a:endParaRPr lang="vi-VN"/>
          </a:p>
        </p:txBody>
      </p:sp>
    </p:spTree>
    <p:extLst>
      <p:ext uri="{BB962C8B-B14F-4D97-AF65-F5344CB8AC3E}">
        <p14:creationId xmlns:p14="http://schemas.microsoft.com/office/powerpoint/2010/main" val="141919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BD5A63D-CB0E-4CC5-AF69-75082B5B248A}" type="slidenum">
              <a:rPr lang="vi-VN" smtClean="0"/>
              <a:t>4</a:t>
            </a:fld>
            <a:endParaRPr lang="vi-VN"/>
          </a:p>
        </p:txBody>
      </p:sp>
    </p:spTree>
    <p:extLst>
      <p:ext uri="{BB962C8B-B14F-4D97-AF65-F5344CB8AC3E}">
        <p14:creationId xmlns:p14="http://schemas.microsoft.com/office/powerpoint/2010/main" val="253015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3B181E0-0BA4-446F-AF0E-2082086377BD}"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83669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3B181E0-0BA4-446F-AF0E-2082086377BD}"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255234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3B181E0-0BA4-446F-AF0E-2082086377BD}"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406727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7339B15-0FBB-4E01-85D1-C41BF1038BA8}"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27292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339B15-0FBB-4E01-85D1-C41BF1038BA8}"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2582202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339B15-0FBB-4E01-85D1-C41BF1038BA8}"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754290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7339B15-0FBB-4E01-85D1-C41BF1038BA8}"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3502657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7339B15-0FBB-4E01-85D1-C41BF1038BA8}" type="datetimeFigureOut">
              <a:rPr lang="vi-VN" smtClean="0"/>
              <a:t>25/07/2022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333585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7339B15-0FBB-4E01-85D1-C41BF1038BA8}" type="datetimeFigureOut">
              <a:rPr lang="vi-VN" smtClean="0"/>
              <a:t>25/07/2022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1587582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39B15-0FBB-4E01-85D1-C41BF1038BA8}" type="datetimeFigureOut">
              <a:rPr lang="vi-VN" smtClean="0"/>
              <a:t>25/07/2022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102489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339B15-0FBB-4E01-85D1-C41BF1038BA8}"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146755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3B181E0-0BA4-446F-AF0E-2082086377BD}"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3553369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339B15-0FBB-4E01-85D1-C41BF1038BA8}"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197809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339B15-0FBB-4E01-85D1-C41BF1038BA8}"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1013957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339B15-0FBB-4E01-85D1-C41BF1038BA8}"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3F2D407-C58A-420B-B2A0-6BCA8D954B2B}" type="slidenum">
              <a:rPr lang="vi-VN" smtClean="0"/>
              <a:t>‹#›</a:t>
            </a:fld>
            <a:endParaRPr lang="vi-VN"/>
          </a:p>
        </p:txBody>
      </p:sp>
    </p:spTree>
    <p:extLst>
      <p:ext uri="{BB962C8B-B14F-4D97-AF65-F5344CB8AC3E}">
        <p14:creationId xmlns:p14="http://schemas.microsoft.com/office/powerpoint/2010/main" val="1008850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A32EE3D5-63E7-4D26-B972-650AC8A00A42}"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886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F1330A17-909D-4A01-92D8-8A9B220CD1C1}"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82977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11480" indent="0">
              <a:buNone/>
              <a:defRPr sz="1620"/>
            </a:lvl2pPr>
            <a:lvl3pPr marL="822960" indent="0">
              <a:buNone/>
              <a:defRPr sz="1440"/>
            </a:lvl3pPr>
            <a:lvl4pPr marL="1234440" indent="0">
              <a:buNone/>
              <a:defRPr sz="1260"/>
            </a:lvl4pPr>
            <a:lvl5pPr marL="1645920" indent="0">
              <a:buNone/>
              <a:defRPr sz="1260"/>
            </a:lvl5pPr>
            <a:lvl6pPr marL="2057400" indent="0">
              <a:buNone/>
              <a:defRPr sz="1260"/>
            </a:lvl6pPr>
            <a:lvl7pPr marL="2468880" indent="0">
              <a:buNone/>
              <a:defRPr sz="1260"/>
            </a:lvl7pPr>
            <a:lvl8pPr marL="2880360" indent="0">
              <a:buNone/>
              <a:defRPr sz="1260"/>
            </a:lvl8pPr>
            <a:lvl9pPr marL="3291840" indent="0">
              <a:buNone/>
              <a:defRPr sz="126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D8B5445F-4042-491E-B98F-91E1E85DFC69}"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95658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9F8F5F2A-9782-4AB2-A035-8045560F9966}"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82652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01094652-5E62-4091-AB8B-D1DF105E3C8D}"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6833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004889A7-BB42-407E-BFDF-559FC35C1BB6}"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49924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737E52A3-E236-4E22-A2DA-B5E7F7B420A4}"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5901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181E0-0BA4-446F-AF0E-2082086377BD}"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4192616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171C7D14-0C69-4A42-A726-FAD7883E38D7}"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1657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E115099F-F091-4E43-9409-D5BF1023D407}"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91313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52B2D43C-E825-43F2-8C28-DAA6914CCE49}"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37412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22960"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22960" fontAlgn="base">
              <a:spcBef>
                <a:spcPct val="0"/>
              </a:spcBef>
              <a:spcAft>
                <a:spcPct val="0"/>
              </a:spcAft>
              <a:defRPr/>
            </a:pPr>
            <a:fld id="{777032A6-47BE-4810-A499-80DCDA2601F3}"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3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3B181E0-0BA4-446F-AF0E-2082086377BD}"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318210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3B181E0-0BA4-446F-AF0E-2082086377BD}" type="datetimeFigureOut">
              <a:rPr lang="vi-VN" smtClean="0"/>
              <a:t>25/07/2022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298448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3B181E0-0BA4-446F-AF0E-2082086377BD}" type="datetimeFigureOut">
              <a:rPr lang="vi-VN" smtClean="0"/>
              <a:t>25/07/2022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417298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181E0-0BA4-446F-AF0E-2082086377BD}" type="datetimeFigureOut">
              <a:rPr lang="vi-VN" smtClean="0"/>
              <a:t>25/07/2022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415387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181E0-0BA4-446F-AF0E-2082086377BD}"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252369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181E0-0BA4-446F-AF0E-2082086377BD}"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0237A64-C13B-4678-A2E5-51C76DA40D07}" type="slidenum">
              <a:rPr lang="vi-VN" smtClean="0"/>
              <a:t>‹#›</a:t>
            </a:fld>
            <a:endParaRPr lang="vi-VN"/>
          </a:p>
        </p:txBody>
      </p:sp>
    </p:spTree>
    <p:extLst>
      <p:ext uri="{BB962C8B-B14F-4D97-AF65-F5344CB8AC3E}">
        <p14:creationId xmlns:p14="http://schemas.microsoft.com/office/powerpoint/2010/main" val="381962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181E0-0BA4-446F-AF0E-2082086377BD}" type="datetimeFigureOut">
              <a:rPr lang="vi-VN" smtClean="0"/>
              <a:t>25/07/2022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37A64-C13B-4678-A2E5-51C76DA40D07}" type="slidenum">
              <a:rPr lang="vi-VN" smtClean="0"/>
              <a:t>‹#›</a:t>
            </a:fld>
            <a:endParaRPr lang="vi-VN"/>
          </a:p>
        </p:txBody>
      </p:sp>
    </p:spTree>
    <p:extLst>
      <p:ext uri="{BB962C8B-B14F-4D97-AF65-F5344CB8AC3E}">
        <p14:creationId xmlns:p14="http://schemas.microsoft.com/office/powerpoint/2010/main" val="3316680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339B15-0FBB-4E01-85D1-C41BF1038BA8}" type="datetimeFigureOut">
              <a:rPr lang="vi-VN" smtClean="0"/>
              <a:t>25/07/2022</a:t>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F2D407-C58A-420B-B2A0-6BCA8D954B2B}" type="slidenum">
              <a:rPr lang="vi-VN" smtClean="0"/>
              <a:t>‹#›</a:t>
            </a:fld>
            <a:endParaRPr lang="vi-VN"/>
          </a:p>
        </p:txBody>
      </p:sp>
    </p:spTree>
    <p:extLst>
      <p:ext uri="{BB962C8B-B14F-4D97-AF65-F5344CB8AC3E}">
        <p14:creationId xmlns:p14="http://schemas.microsoft.com/office/powerpoint/2010/main" val="4281223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32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4591"/>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60">
                <a:latin typeface="Arial" charset="0"/>
              </a:defRPr>
            </a:lvl1pPr>
          </a:lstStyle>
          <a:p>
            <a:pPr defTabSz="82296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4591"/>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60">
                <a:latin typeface="Arial" charset="0"/>
              </a:defRPr>
            </a:lvl1pPr>
          </a:lstStyle>
          <a:p>
            <a:pPr defTabSz="82296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4591"/>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60"/>
            </a:lvl1pPr>
          </a:lstStyle>
          <a:p>
            <a:pPr defTabSz="822960" fontAlgn="base">
              <a:spcBef>
                <a:spcPct val="0"/>
              </a:spcBef>
              <a:spcAft>
                <a:spcPct val="0"/>
              </a:spcAft>
              <a:defRPr/>
            </a:pPr>
            <a:fld id="{486854DE-BFF2-4C21-8DFC-A0523C1B3659}" type="slidenum">
              <a:rPr lang="en-US" altLang="en-US" smtClean="0">
                <a:solidFill>
                  <a:srgbClr val="000000"/>
                </a:solidFill>
              </a:rPr>
              <a:pPr defTabSz="82296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9730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96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Arial" charset="0"/>
        </a:defRPr>
      </a:lvl2pPr>
      <a:lvl3pPr algn="ctr" rtl="0" eaLnBrk="0" fontAlgn="base" hangingPunct="0">
        <a:spcBef>
          <a:spcPct val="0"/>
        </a:spcBef>
        <a:spcAft>
          <a:spcPct val="0"/>
        </a:spcAft>
        <a:defRPr sz="3960">
          <a:solidFill>
            <a:schemeClr val="tx2"/>
          </a:solidFill>
          <a:latin typeface="Arial" charset="0"/>
        </a:defRPr>
      </a:lvl3pPr>
      <a:lvl4pPr algn="ctr" rtl="0" eaLnBrk="0" fontAlgn="base" hangingPunct="0">
        <a:spcBef>
          <a:spcPct val="0"/>
        </a:spcBef>
        <a:spcAft>
          <a:spcPct val="0"/>
        </a:spcAft>
        <a:defRPr sz="3960">
          <a:solidFill>
            <a:schemeClr val="tx2"/>
          </a:solidFill>
          <a:latin typeface="Arial" charset="0"/>
        </a:defRPr>
      </a:lvl4pPr>
      <a:lvl5pPr algn="ctr" rtl="0" eaLnBrk="0" fontAlgn="base" hangingPunct="0">
        <a:spcBef>
          <a:spcPct val="0"/>
        </a:spcBef>
        <a:spcAft>
          <a:spcPct val="0"/>
        </a:spcAft>
        <a:defRPr sz="3960">
          <a:solidFill>
            <a:schemeClr val="tx2"/>
          </a:solidFill>
          <a:latin typeface="Arial" charset="0"/>
        </a:defRPr>
      </a:lvl5pPr>
      <a:lvl6pPr marL="411480" algn="ctr" rtl="0" fontAlgn="base">
        <a:spcBef>
          <a:spcPct val="0"/>
        </a:spcBef>
        <a:spcAft>
          <a:spcPct val="0"/>
        </a:spcAft>
        <a:defRPr sz="3960">
          <a:solidFill>
            <a:schemeClr val="tx2"/>
          </a:solidFill>
          <a:latin typeface="Arial" charset="0"/>
        </a:defRPr>
      </a:lvl6pPr>
      <a:lvl7pPr marL="822960" algn="ctr" rtl="0" fontAlgn="base">
        <a:spcBef>
          <a:spcPct val="0"/>
        </a:spcBef>
        <a:spcAft>
          <a:spcPct val="0"/>
        </a:spcAft>
        <a:defRPr sz="3960">
          <a:solidFill>
            <a:schemeClr val="tx2"/>
          </a:solidFill>
          <a:latin typeface="Arial" charset="0"/>
        </a:defRPr>
      </a:lvl7pPr>
      <a:lvl8pPr marL="1234440" algn="ctr" rtl="0" fontAlgn="base">
        <a:spcBef>
          <a:spcPct val="0"/>
        </a:spcBef>
        <a:spcAft>
          <a:spcPct val="0"/>
        </a:spcAft>
        <a:defRPr sz="3960">
          <a:solidFill>
            <a:schemeClr val="tx2"/>
          </a:solidFill>
          <a:latin typeface="Arial" charset="0"/>
        </a:defRPr>
      </a:lvl8pPr>
      <a:lvl9pPr marL="1645920" algn="ctr" rtl="0" fontAlgn="base">
        <a:spcBef>
          <a:spcPct val="0"/>
        </a:spcBef>
        <a:spcAft>
          <a:spcPct val="0"/>
        </a:spcAft>
        <a:defRPr sz="3960">
          <a:solidFill>
            <a:schemeClr val="tx2"/>
          </a:solidFill>
          <a:latin typeface="Arial" charset="0"/>
        </a:defRPr>
      </a:lvl9pPr>
    </p:titleStyle>
    <p:bodyStyle>
      <a:lvl1pPr marL="308610" indent="-308610" algn="l" rtl="0" eaLnBrk="0" fontAlgn="base" hangingPunct="0">
        <a:spcBef>
          <a:spcPct val="20000"/>
        </a:spcBef>
        <a:spcAft>
          <a:spcPct val="0"/>
        </a:spcAft>
        <a:buChar char="•"/>
        <a:defRPr sz="2880">
          <a:solidFill>
            <a:schemeClr val="tx1"/>
          </a:solidFill>
          <a:latin typeface="+mn-lt"/>
          <a:ea typeface="+mn-ea"/>
          <a:cs typeface="+mn-cs"/>
        </a:defRPr>
      </a:lvl1pPr>
      <a:lvl2pPr marL="668655" indent="-257175" algn="l" rtl="0" eaLnBrk="0" fontAlgn="base" hangingPunct="0">
        <a:spcBef>
          <a:spcPct val="20000"/>
        </a:spcBef>
        <a:spcAft>
          <a:spcPct val="0"/>
        </a:spcAft>
        <a:buChar char="–"/>
        <a:defRPr sz="2520">
          <a:solidFill>
            <a:schemeClr val="tx1"/>
          </a:solidFill>
          <a:latin typeface="+mn-lt"/>
        </a:defRPr>
      </a:lvl2pPr>
      <a:lvl3pPr marL="1028700" indent="-205740" algn="l" rtl="0" eaLnBrk="0" fontAlgn="base" hangingPunct="0">
        <a:spcBef>
          <a:spcPct val="20000"/>
        </a:spcBef>
        <a:spcAft>
          <a:spcPct val="0"/>
        </a:spcAft>
        <a:buChar char="•"/>
        <a:defRPr sz="2160">
          <a:solidFill>
            <a:schemeClr val="tx1"/>
          </a:solidFill>
          <a:latin typeface="+mn-lt"/>
        </a:defRPr>
      </a:lvl3pPr>
      <a:lvl4pPr marL="1440180" indent="-205740" algn="l" rtl="0" eaLnBrk="0" fontAlgn="base" hangingPunct="0">
        <a:spcBef>
          <a:spcPct val="20000"/>
        </a:spcBef>
        <a:spcAft>
          <a:spcPct val="0"/>
        </a:spcAft>
        <a:buChar char="–"/>
        <a:defRPr sz="1800">
          <a:solidFill>
            <a:schemeClr val="tx1"/>
          </a:solidFill>
          <a:latin typeface="+mn-lt"/>
        </a:defRPr>
      </a:lvl4pPr>
      <a:lvl5pPr marL="1851660" indent="-205740" algn="l" rtl="0" eaLnBrk="0" fontAlgn="base" hangingPunct="0">
        <a:spcBef>
          <a:spcPct val="20000"/>
        </a:spcBef>
        <a:spcAft>
          <a:spcPct val="0"/>
        </a:spcAft>
        <a:buChar char="»"/>
        <a:defRPr sz="1800">
          <a:solidFill>
            <a:schemeClr val="tx1"/>
          </a:solidFill>
          <a:latin typeface="+mn-lt"/>
        </a:defRPr>
      </a:lvl5pPr>
      <a:lvl6pPr marL="2263140" indent="-205740" algn="l" rtl="0" fontAlgn="base">
        <a:spcBef>
          <a:spcPct val="20000"/>
        </a:spcBef>
        <a:spcAft>
          <a:spcPct val="0"/>
        </a:spcAft>
        <a:buChar char="»"/>
        <a:defRPr sz="1800">
          <a:solidFill>
            <a:schemeClr val="tx1"/>
          </a:solidFill>
          <a:latin typeface="+mn-lt"/>
        </a:defRPr>
      </a:lvl6pPr>
      <a:lvl7pPr marL="2674620" indent="-205740" algn="l" rtl="0" fontAlgn="base">
        <a:spcBef>
          <a:spcPct val="20000"/>
        </a:spcBef>
        <a:spcAft>
          <a:spcPct val="0"/>
        </a:spcAft>
        <a:buChar char="»"/>
        <a:defRPr sz="1800">
          <a:solidFill>
            <a:schemeClr val="tx1"/>
          </a:solidFill>
          <a:latin typeface="+mn-lt"/>
        </a:defRPr>
      </a:lvl7pPr>
      <a:lvl8pPr marL="3086100" indent="-205740" algn="l" rtl="0" fontAlgn="base">
        <a:spcBef>
          <a:spcPct val="20000"/>
        </a:spcBef>
        <a:spcAft>
          <a:spcPct val="0"/>
        </a:spcAft>
        <a:buChar char="»"/>
        <a:defRPr sz="1800">
          <a:solidFill>
            <a:schemeClr val="tx1"/>
          </a:solidFill>
          <a:latin typeface="+mn-lt"/>
        </a:defRPr>
      </a:lvl8pPr>
      <a:lvl9pPr marL="3497580" indent="-205740" algn="l" rtl="0" fontAlgn="base">
        <a:spcBef>
          <a:spcPct val="20000"/>
        </a:spcBef>
        <a:spcAft>
          <a:spcPct val="0"/>
        </a:spcAft>
        <a:buChar char="»"/>
        <a:defRPr sz="1800">
          <a:solidFill>
            <a:schemeClr val="tx1"/>
          </a:solidFill>
          <a:latin typeface="+mn-lt"/>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0"/>
            <a:ext cx="9233502" cy="6957392"/>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128779" y="5095278"/>
            <a:ext cx="6331653" cy="1400383"/>
          </a:xfrm>
          <a:prstGeom prst="rect">
            <a:avLst/>
          </a:prstGeom>
          <a:noFill/>
        </p:spPr>
        <p:txBody>
          <a:bodyPr wrap="square" rtlCol="0">
            <a:spAutoFit/>
          </a:bodyPr>
          <a:lstStyle/>
          <a:p>
            <a:pPr algn="ctr"/>
            <a:endParaRPr lang="en-US" sz="21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dirty="0">
                <a:solidFill>
                  <a:srgbClr val="FFFF00"/>
                </a:solidFill>
                <a:latin typeface="Times New Roman" panose="02020603050405020304" pitchFamily="18" charset="0"/>
                <a:cs typeface="Times New Roman" panose="02020603050405020304" pitchFamily="18" charset="0"/>
              </a:rPr>
              <a:t>TRƯỜNG: THCS BÌNH KHÁNH</a:t>
            </a: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91" y="857250"/>
            <a:ext cx="2253694" cy="368434"/>
          </a:xfrm>
          <a:prstGeom prst="rect">
            <a:avLst/>
          </a:prstGeom>
        </p:spPr>
        <p:txBody>
          <a:bodyPr wrap="none">
            <a:spAutoFit/>
          </a:bodyPr>
          <a:lstStyle/>
          <a:p>
            <a:pPr algn="just" defTabSz="685800">
              <a:lnSpc>
                <a:spcPct val="107000"/>
              </a:lnSpc>
              <a:spcAft>
                <a:spcPts val="600"/>
              </a:spcAft>
              <a:defRPr/>
            </a:pPr>
            <a:r>
              <a:rPr lang="en-US"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2. Triển khai các LĐ.</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0" y="1202634"/>
            <a:ext cx="9144000" cy="3416320"/>
          </a:xfrm>
          <a:prstGeom prst="rect">
            <a:avLst/>
          </a:prstGeom>
        </p:spPr>
        <p:txBody>
          <a:bodyPr wrap="square">
            <a:spAutoFit/>
          </a:bodyPr>
          <a:lstStyle/>
          <a:p>
            <a:pPr algn="just" defTabSz="685800">
              <a:defRPr/>
            </a:pPr>
            <a:r>
              <a:rPr lang="vi-VN" b="1" u="sng"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Luận điểm 1:</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defRPr/>
            </a:pPr>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Nêu vẻ đẹp thứ nhất của nhân vật (Giới thiệu bằng một câu)</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defRPr/>
            </a:pPr>
            <a:r>
              <a:rPr lang="vi-VN" i="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(Để nêu được luận điểm thì chỉ cần trả lời câu hỏi:Trong đoạn trích khân vật đó là người như thế nào?</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defRPr/>
            </a:pPr>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Đưa ra và </a:t>
            </a:r>
            <a:r>
              <a:rPr lang="vi-VN"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phân tích</a:t>
            </a:r>
            <a:r>
              <a:rPr lang="vi-VN"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 chi tiết nghệ thuật để làm sáng tỏ cho những đánh giá đó </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defRPr/>
            </a:pPr>
            <a:r>
              <a:rPr lang="vi-VN"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(Những chi tiết ở đây là lời nói, cử chỉ, tâm trạng, hành động…)</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defRPr/>
            </a:pPr>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Nhận xét đánh giá cảm nhận những dẫn chứng đã nêu </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defRPr/>
            </a:pPr>
            <a:r>
              <a:rPr lang="vi-VN" i="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(Nhận xét đánh giá là đi trả lời câu hỏi: tại sao? Có ý nghĩa gì? Gợi em suy nghĩ gì? Ví dụ: khi tiễn chồng đi trận, Tại sao Vũ Nương lại nói như vậy? Những lời nói đó có ý nghĩa gì? Gợi cho em suy nghĩ gì?).</a:t>
            </a:r>
          </a:p>
          <a:p>
            <a:pPr algn="just" defTabSz="685800">
              <a:defRPr/>
            </a:pPr>
            <a:r>
              <a:rPr lang="vi-VN" dirty="0">
                <a:solidFill>
                  <a:srgbClr val="000000"/>
                </a:solidFill>
                <a:latin typeface="Times New Roman" panose="02020603050405020304" pitchFamily="18" charset="0"/>
                <a:ea typeface="Arial" panose="020B0604020202020204" pitchFamily="34" charset="0"/>
              </a:rPr>
              <a:t>- Đưa ra nhận xét đánh giá sâu, rộng: </a:t>
            </a:r>
            <a:r>
              <a:rPr lang="vi-VN" i="1" dirty="0">
                <a:solidFill>
                  <a:srgbClr val="0070C0"/>
                </a:solidFill>
                <a:latin typeface="Times New Roman" panose="02020603050405020304" pitchFamily="18" charset="0"/>
                <a:ea typeface="Arial" panose="020B0604020202020204" pitchFamily="34" charset="0"/>
              </a:rPr>
              <a:t>có thể dựa vào hoàn cảnh sáng tác rộng, tài năng, tình cảm của tác giả để đánh giá nx. Có thể liên hệ đến các nhân vật, tác phẩm khác cùng chủ đề.</a:t>
            </a:r>
            <a:r>
              <a:rPr lang="vi-VN" dirty="0">
                <a:solidFill>
                  <a:srgbClr val="0070C0"/>
                </a:solidFill>
                <a:latin typeface="Times New Roman" panose="02020603050405020304" pitchFamily="18" charset="0"/>
                <a:ea typeface="Arial" panose="020B0604020202020204" pitchFamily="34" charset="0"/>
              </a:rPr>
              <a:t> </a:t>
            </a:r>
            <a:endParaRPr lang="vi-VN"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0" y="4872868"/>
            <a:ext cx="9144000" cy="923330"/>
          </a:xfrm>
          <a:prstGeom prst="rect">
            <a:avLst/>
          </a:prstGeom>
        </p:spPr>
        <p:txBody>
          <a:bodyPr wrap="square">
            <a:spAutoFit/>
          </a:bodyPr>
          <a:lstStyle/>
          <a:p>
            <a:pPr algn="just" defTabSz="685800"/>
            <a:r>
              <a:rPr lang="vi-VN" b="1" u="sng"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Luận điểm 2,3…:</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Nêu vẻ đẹp thứ 2,3 … của nhân vật </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r>
              <a:rPr lang="vi-VN" b="1" dirty="0">
                <a:solidFill>
                  <a:srgbClr val="3333FF"/>
                </a:solidFill>
                <a:latin typeface="Times New Roman" panose="02020603050405020304" pitchFamily="18" charset="0"/>
                <a:ea typeface="Arial" panose="020B0604020202020204" pitchFamily="34" charset="0"/>
              </a:rPr>
              <a:t>- Cách làm (như luận điểm 1 )</a:t>
            </a:r>
            <a:endParaRPr lang="vi-VN" sz="2400" dirty="0">
              <a:solidFill>
                <a:srgbClr val="000000"/>
              </a:solidFill>
              <a:latin typeface="Arial"/>
            </a:endParaRPr>
          </a:p>
        </p:txBody>
      </p:sp>
    </p:spTree>
    <p:extLst>
      <p:ext uri="{BB962C8B-B14F-4D97-AF65-F5344CB8AC3E}">
        <p14:creationId xmlns:p14="http://schemas.microsoft.com/office/powerpoint/2010/main" val="225150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51"/>
            <a:ext cx="9144000" cy="2354491"/>
          </a:xfrm>
          <a:prstGeom prst="rect">
            <a:avLst/>
          </a:prstGeom>
        </p:spPr>
        <p:txBody>
          <a:bodyPr wrap="square">
            <a:spAutoFit/>
          </a:bodyPr>
          <a:lstStyle/>
          <a:p>
            <a:pPr defTabSz="685800"/>
            <a:r>
              <a:rPr lang="en-US" sz="21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3. Đánh giá nghệ thuật</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Ngôi kể, điểm nhìn trần thuật.</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Giọng điệu</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Ngôn ngữ truyện</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Tình huống truyện.</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Nghệ thuật xây dựng, miêu tả, phân tích diễn biến tâm lí nhân vật.</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Nghệ thuật miêu tả, kể, các phép tu từ.</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72736" y="3188658"/>
            <a:ext cx="9071264" cy="1708160"/>
          </a:xfrm>
          <a:prstGeom prst="rect">
            <a:avLst/>
          </a:prstGeom>
        </p:spPr>
        <p:txBody>
          <a:bodyPr wrap="square">
            <a:spAutoFit/>
          </a:bodyPr>
          <a:lstStyle/>
          <a:p>
            <a:pPr defTabSz="685800"/>
            <a:r>
              <a:rPr lang="vi-VN" sz="2100" b="1" u="sng"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 Kết bài </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Đánh giá nhân vật, đoạn trích.</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Tổng kết đánh giá về nội dung + nghệ thuật của tác phẩm. Thành công của tác giả. </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Nêu cảm nghĩ cảm xúc liên hệ. </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7254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965102"/>
            <a:ext cx="9060873" cy="3719480"/>
          </a:xfrm>
          <a:prstGeom prst="rect">
            <a:avLst/>
          </a:prstGeom>
        </p:spPr>
        <p:txBody>
          <a:bodyPr wrap="square">
            <a:spAutoFit/>
          </a:bodyPr>
          <a:lstStyle/>
          <a:p>
            <a:pPr defTabSz="685800">
              <a:lnSpc>
                <a:spcPct val="107000"/>
              </a:lnSpc>
              <a:spcAft>
                <a:spcPts val="600"/>
              </a:spcAft>
            </a:pPr>
            <a:r>
              <a:rPr lang="en-US" sz="2100" b="1" u="sng"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Lưu ý:</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Đối với văn bản tự sự, nghệ thuật thường không phong phú như các văn bản trữ tình. Cụ thể thường các hình thức nghệ thuật như:</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Xây dựng tình huống truyện</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Miêu tả tâm lí, tính cách nhân vật</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Cách kể chuyện tự nhiên, hấp dẫn.</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Ngôn ngữ mang dấu ấn đặc trưng.</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Lựa chọn ngôi kể phù hợp</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lnSpc>
                <a:spcPct val="107000"/>
              </a:lnSpc>
              <a:spcAft>
                <a:spcPts val="600"/>
              </a:spcAft>
            </a:pPr>
            <a:r>
              <a:rPr lang="en-US" sz="2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=&gt; Những nét nghệ thuật này hầu như tác phẩm nào cũng có.</a:t>
            </a:r>
            <a:endParaRPr lang="vi-VN" sz="15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92603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9820" y="857250"/>
            <a:ext cx="7665047" cy="461665"/>
          </a:xfrm>
          <a:prstGeom prst="rect">
            <a:avLst/>
          </a:prstGeom>
        </p:spPr>
        <p:txBody>
          <a:bodyPr wrap="none">
            <a:spAutoFit/>
          </a:bodyPr>
          <a:lstStyle/>
          <a:p>
            <a:pPr algn="ctr" defTabSz="685800"/>
            <a:r>
              <a:rPr lang="en-US" sz="2400" b="1" dirty="0">
                <a:solidFill>
                  <a:srgbClr val="FF0000"/>
                </a:solidFill>
                <a:latin typeface="Times New Roman" panose="02020603050405020304" pitchFamily="18" charset="0"/>
                <a:ea typeface="Times New Roman" panose="02020603050405020304" pitchFamily="18" charset="0"/>
              </a:rPr>
              <a:t>CÁCH LÀM BÀI VĂN NL VỀ 1 ĐOẠN THƠ, BÀI THƠ</a:t>
            </a:r>
            <a:endParaRPr lang="vi-VN" dirty="0">
              <a:solidFill>
                <a:srgbClr val="000000"/>
              </a:solidFill>
              <a:latin typeface="Times New Roman" panose="02020603050405020304" pitchFamily="18" charset="0"/>
              <a:ea typeface="Times New Roman" panose="02020603050405020304" pitchFamily="18" charset="0"/>
            </a:endParaRPr>
          </a:p>
        </p:txBody>
      </p:sp>
      <p:sp>
        <p:nvSpPr>
          <p:cNvPr id="4" name="Rectangle 1"/>
          <p:cNvSpPr>
            <a:spLocks noChangeArrowheads="1"/>
          </p:cNvSpPr>
          <p:nvPr/>
        </p:nvSpPr>
        <p:spPr bwMode="auto">
          <a:xfrm>
            <a:off x="60515" y="1665599"/>
            <a:ext cx="9103657"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385763" indent="-385763" defTabSz="685800" eaLnBrk="0" fontAlgn="base" hangingPunct="0">
              <a:spcBef>
                <a:spcPct val="0"/>
              </a:spcBef>
              <a:spcAft>
                <a:spcPct val="0"/>
              </a:spcAft>
              <a:buFontTx/>
              <a:buAutoNum type="romanUcPeriod"/>
            </a:pPr>
            <a:r>
              <a:rPr lang="en-US" alt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hiểu đề, tìm ý.</a:t>
            </a:r>
          </a:p>
          <a:p>
            <a:pPr marL="342900" indent="-342900" defTabSz="685800" eaLnBrk="0" fontAlgn="base" hangingPunct="0">
              <a:spcBef>
                <a:spcPct val="0"/>
              </a:spcBef>
              <a:spcAft>
                <a:spcPct val="0"/>
              </a:spcAft>
              <a:buFontTx/>
              <a:buAutoNum type="arabicPeriod"/>
            </a:pPr>
            <a:r>
              <a:rPr lang="en-US" altLang="vi-VN" b="1" dirty="0">
                <a:solidFill>
                  <a:srgbClr val="FF0000"/>
                </a:solidFill>
                <a:latin typeface="Times New Roman" panose="02020603050405020304" pitchFamily="18" charset="0"/>
                <a:cs typeface="Times New Roman" panose="02020603050405020304" pitchFamily="18" charset="0"/>
              </a:rPr>
              <a:t>Tìm hiểu đề.</a:t>
            </a:r>
          </a:p>
          <a:p>
            <a:pPr defTabSz="685800" eaLnBrk="0" fontAlgn="base" hangingPunct="0">
              <a:spcBef>
                <a:spcPct val="0"/>
              </a:spcBef>
              <a:spcAft>
                <a:spcPct val="0"/>
              </a:spcAft>
            </a:pPr>
            <a:r>
              <a:rPr lang="en-US" altLang="vi-VN" b="1" dirty="0">
                <a:solidFill>
                  <a:srgbClr val="FF0000"/>
                </a:solidFill>
                <a:latin typeface="Times New Roman" panose="02020603050405020304" pitchFamily="18" charset="0"/>
                <a:cs typeface="Times New Roman" panose="02020603050405020304" pitchFamily="18" charset="0"/>
              </a:rPr>
              <a:t>2. Tìm ý:</a:t>
            </a:r>
            <a:endParaRPr lang="vi-VN" altLang="vi-VN" sz="1350"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1</a:t>
            </a:r>
            <a:r>
              <a:rPr lang="en-US" altLang="vi-VN" sz="1350" dirty="0">
                <a:solidFill>
                  <a:srgbClr val="000000"/>
                </a:solidFill>
                <a:latin typeface="Times New Roman" panose="02020603050405020304" pitchFamily="18" charset="0"/>
                <a:cs typeface="Times New Roman" panose="02020603050405020304" pitchFamily="18" charset="0"/>
              </a:rPr>
              <a:t>: </a:t>
            </a:r>
            <a:r>
              <a:rPr lang="en-US" alt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Đọc kĩ đoạn thơ</a:t>
            </a:r>
            <a:endParaRPr lang="vi-VN" altLang="vi-VN" sz="1350"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a:t>
            </a:r>
            <a:r>
              <a:rPr lang="en-US" altLang="vi-VN" sz="1350" dirty="0">
                <a:solidFill>
                  <a:srgbClr val="000000"/>
                </a:solidFill>
                <a:latin typeface="Times New Roman" panose="02020603050405020304" pitchFamily="18" charset="0"/>
                <a:cs typeface="Times New Roman" panose="02020603050405020304" pitchFamily="18" charset="0"/>
              </a:rPr>
              <a:t>: </a:t>
            </a:r>
            <a:r>
              <a:rPr lang="en-US" alt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định nội dung chính cần nghị luận </a:t>
            </a:r>
            <a:r>
              <a:rPr lang="en-US" alt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 viết mở bài và xác định LĐ. </a:t>
            </a:r>
            <a:r>
              <a:rPr lang="en-US" altLang="vi-VN"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(đoạn thơ có mấy nội dung lớn, mỗi nội dung lớn là một luận điểm)</a:t>
            </a:r>
            <a:endParaRPr lang="vi-VN" altLang="vi-VN" sz="1350"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3:  </a:t>
            </a:r>
            <a:r>
              <a:rPr lang="en-US" altLang="vi-VN"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Gạch chân</a:t>
            </a:r>
            <a:r>
              <a:rPr lang="en-US" alt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dưới những tín hiệu nghệ thuật: từ ngữ, hình ảnh cần phân tích, khai thác</a:t>
            </a:r>
            <a:endParaRPr lang="vi-VN" altLang="vi-VN" sz="1350" dirty="0">
              <a:solidFill>
                <a:srgbClr val="000000"/>
              </a:solidFill>
              <a:latin typeface="Times New Roman" panose="02020603050405020304" pitchFamily="18" charset="0"/>
              <a:cs typeface="Times New Roman" panose="02020603050405020304" pitchFamily="18" charset="0"/>
            </a:endParaRPr>
          </a:p>
          <a:p>
            <a:pPr defTabSz="822960"/>
            <a:r>
              <a:rPr lang="en-US" altLang="vi-VN" i="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(Trong một đoạn thơ, không phải từ ngữ nào ta cũng phân tích, cảm nhận và không phải từ ngữ hình ảnh nào ta cũng dành thời gian cảm nhận như nhau với dung lương như nhau. Có từ lướt qua như làn gió, có từ đau </a:t>
            </a:r>
            <a:r>
              <a:rPr lang="en-US" altLang="vi-VN" i="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đáu</a:t>
            </a:r>
            <a:r>
              <a:rPr lang="en-US" altLang="vi-VN" i="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ngẫm nghĩ, có từ đào sâu có từ chỉ giải thích…) </a:t>
            </a:r>
          </a:p>
          <a:p>
            <a:pPr defTabSz="822960"/>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Mục đích gạch chân từ ngữ để không bị bỏ sót khi cảm nhận, đánh giá.</a:t>
            </a:r>
          </a:p>
          <a:p>
            <a:pPr defTabSz="822960"/>
            <a:endPar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endParaRPr lang="vi-VN" altLang="vi-VN" sz="135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48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additive="base">
                                        <p:cTn id="4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 calcmode="lin" valueType="num">
                                      <p:cBhvr additive="base">
                                        <p:cTn id="5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1400"/>
            <a:ext cx="9144000" cy="6247864"/>
          </a:xfrm>
          <a:prstGeom prst="rect">
            <a:avLst/>
          </a:prstGeom>
        </p:spPr>
        <p:txBody>
          <a:bodyPr wrap="square">
            <a:spAutoFit/>
          </a:bodyPr>
          <a:lstStyle/>
          <a:p>
            <a:pPr defTabSz="685800"/>
            <a:r>
              <a:rPr lang="vi-VN" sz="2000" b="1" dirty="0">
                <a:solidFill>
                  <a:srgbClr val="FF0000"/>
                </a:solidFill>
                <a:latin typeface="Times New Roman" panose="02020603050405020304" pitchFamily="18" charset="0"/>
                <a:cs typeface="Times New Roman" panose="02020603050405020304" pitchFamily="18" charset="0"/>
              </a:rPr>
              <a:t>II. Lập dàn ý</a:t>
            </a:r>
          </a:p>
          <a:p>
            <a:pPr defTabSz="685800"/>
            <a:r>
              <a:rPr lang="vi-VN" sz="2000" b="1" dirty="0">
                <a:solidFill>
                  <a:srgbClr val="000000"/>
                </a:solidFill>
                <a:latin typeface="Times New Roman" panose="02020603050405020304" pitchFamily="18" charset="0"/>
                <a:cs typeface="Times New Roman" panose="02020603050405020304" pitchFamily="18" charset="0"/>
              </a:rPr>
              <a:t>1. Mở bài</a:t>
            </a:r>
          </a:p>
          <a:p>
            <a:pPr defTabSz="685800"/>
            <a:r>
              <a:rPr lang="vi-VN" sz="2000" dirty="0">
                <a:solidFill>
                  <a:srgbClr val="000000"/>
                </a:solidFill>
                <a:latin typeface="Times New Roman" panose="02020603050405020304" pitchFamily="18" charset="0"/>
                <a:cs typeface="Times New Roman" panose="02020603050405020304" pitchFamily="18" charset="0"/>
              </a:rPr>
              <a:t>- Giới thiệu tác giả.</a:t>
            </a:r>
          </a:p>
          <a:p>
            <a:pPr defTabSz="685800"/>
            <a:r>
              <a:rPr lang="vi-VN" sz="2000" dirty="0">
                <a:solidFill>
                  <a:srgbClr val="000000"/>
                </a:solidFill>
                <a:latin typeface="Times New Roman" panose="02020603050405020304" pitchFamily="18" charset="0"/>
                <a:cs typeface="Times New Roman" panose="02020603050405020304" pitchFamily="18" charset="0"/>
              </a:rPr>
              <a:t>- Giới thiệu tác phẩm, nội dung tác phẩm.</a:t>
            </a:r>
          </a:p>
          <a:p>
            <a:pPr defTabSz="685800"/>
            <a:r>
              <a:rPr lang="vi-VN" sz="2000" dirty="0">
                <a:solidFill>
                  <a:srgbClr val="000000"/>
                </a:solidFill>
                <a:latin typeface="Times New Roman" panose="02020603050405020304" pitchFamily="18" charset="0"/>
                <a:cs typeface="Times New Roman" panose="02020603050405020304" pitchFamily="18" charset="0"/>
              </a:rPr>
              <a:t>- Giới thiệu nội dung của đoạn thơ cần nghị luận.</a:t>
            </a:r>
          </a:p>
          <a:p>
            <a:pPr defTabSz="685800"/>
            <a:r>
              <a:rPr lang="vi-VN" sz="2000" b="1" dirty="0">
                <a:solidFill>
                  <a:srgbClr val="000000"/>
                </a:solidFill>
                <a:latin typeface="Times New Roman" panose="02020603050405020304" pitchFamily="18" charset="0"/>
                <a:cs typeface="Times New Roman" panose="02020603050405020304" pitchFamily="18" charset="0"/>
              </a:rPr>
              <a:t>2. Thân bài</a:t>
            </a:r>
          </a:p>
          <a:p>
            <a:pPr defTabSz="685800"/>
            <a:r>
              <a:rPr lang="vi-VN" sz="2000" i="1" dirty="0">
                <a:solidFill>
                  <a:srgbClr val="000000"/>
                </a:solidFill>
                <a:latin typeface="Times New Roman" panose="02020603050405020304" pitchFamily="18" charset="0"/>
                <a:cs typeface="Times New Roman" panose="02020603050405020304" pitchFamily="18" charset="0"/>
              </a:rPr>
              <a:t>* Nhận xét chung: </a:t>
            </a:r>
          </a:p>
          <a:p>
            <a:pPr defTabSz="685800"/>
            <a:r>
              <a:rPr lang="vi-VN" sz="2000" dirty="0">
                <a:solidFill>
                  <a:srgbClr val="000000"/>
                </a:solidFill>
                <a:latin typeface="Times New Roman" panose="02020603050405020304" pitchFamily="18" charset="0"/>
                <a:cs typeface="Times New Roman" panose="02020603050405020304" pitchFamily="18" charset="0"/>
              </a:rPr>
              <a:t>- HCTS: năm st, hc rộng, hoàn cảnh trực tiếp bài thơ ra đời.</a:t>
            </a:r>
          </a:p>
          <a:p>
            <a:pPr defTabSz="685800"/>
            <a:r>
              <a:rPr lang="vi-VN" sz="2000" dirty="0">
                <a:solidFill>
                  <a:srgbClr val="000000"/>
                </a:solidFill>
                <a:latin typeface="Times New Roman" panose="02020603050405020304" pitchFamily="18" charset="0"/>
                <a:cs typeface="Times New Roman" panose="02020603050405020304" pitchFamily="18" charset="0"/>
              </a:rPr>
              <a:t>- Mạch cảm xúc của bài thơ.</a:t>
            </a:r>
          </a:p>
          <a:p>
            <a:pPr defTabSz="685800"/>
            <a:r>
              <a:rPr lang="vi-VN" sz="2000" dirty="0">
                <a:solidFill>
                  <a:srgbClr val="000000"/>
                </a:solidFill>
                <a:latin typeface="Times New Roman" panose="02020603050405020304" pitchFamily="18" charset="0"/>
                <a:cs typeface="Times New Roman" panose="02020603050405020304" pitchFamily="18" charset="0"/>
              </a:rPr>
              <a:t>- Vị trí đoạn thơ đề bài yêu cầu.</a:t>
            </a:r>
          </a:p>
          <a:p>
            <a:pPr defTabSz="685800"/>
            <a:r>
              <a:rPr lang="vi-VN" sz="2000" i="1" dirty="0">
                <a:solidFill>
                  <a:srgbClr val="000000"/>
                </a:solidFill>
                <a:latin typeface="Times New Roman" panose="02020603050405020304" pitchFamily="18" charset="0"/>
                <a:cs typeface="Times New Roman" panose="02020603050405020304" pitchFamily="18" charset="0"/>
              </a:rPr>
              <a:t>* Triển khai các luận điểm:</a:t>
            </a:r>
          </a:p>
          <a:p>
            <a:pPr defTabSz="685800"/>
            <a:r>
              <a:rPr lang="vi-VN" sz="2000" b="1" dirty="0">
                <a:solidFill>
                  <a:srgbClr val="000000"/>
                </a:solidFill>
                <a:latin typeface="Times New Roman" panose="02020603050405020304" pitchFamily="18" charset="0"/>
                <a:cs typeface="Times New Roman" panose="02020603050405020304" pitchFamily="18" charset="0"/>
              </a:rPr>
              <a:t>Luận điểm1: Đánh giá khái quát nội dung khổ thơ 1, phần, đoạn cần phân tích</a:t>
            </a:r>
          </a:p>
          <a:p>
            <a:pPr defTabSz="685800"/>
            <a:r>
              <a:rPr lang="vi-VN" sz="2000" dirty="0">
                <a:solidFill>
                  <a:srgbClr val="000000"/>
                </a:solidFill>
                <a:latin typeface="Times New Roman" panose="02020603050405020304" pitchFamily="18" charset="0"/>
                <a:cs typeface="Times New Roman" panose="02020603050405020304" pitchFamily="18" charset="0"/>
              </a:rPr>
              <a:t>B1. Viết câu chủ đề nêu LĐ 1.</a:t>
            </a:r>
          </a:p>
          <a:p>
            <a:pPr defTabSz="685800"/>
            <a:r>
              <a:rPr lang="vi-VN" sz="2000" dirty="0">
                <a:solidFill>
                  <a:srgbClr val="000000"/>
                </a:solidFill>
                <a:latin typeface="Times New Roman" panose="02020603050405020304" pitchFamily="18" charset="0"/>
                <a:cs typeface="Times New Roman" panose="02020603050405020304" pitchFamily="18" charset="0"/>
              </a:rPr>
              <a:t>B2. Trích dẫn thơ</a:t>
            </a:r>
          </a:p>
          <a:p>
            <a:pPr defTabSz="685800"/>
            <a:r>
              <a:rPr lang="vi-VN" sz="2000" dirty="0">
                <a:solidFill>
                  <a:srgbClr val="000000"/>
                </a:solidFill>
                <a:latin typeface="Times New Roman" panose="02020603050405020304" pitchFamily="18" charset="0"/>
                <a:cs typeface="Times New Roman" panose="02020603050405020304" pitchFamily="18" charset="0"/>
              </a:rPr>
              <a:t>B3. Phân tích các tín hiệu nghệ thuật: từ ngữ, hình ảnh, giọng điệu, … cần phân tích trong khổ thơ 1 để làm sáng tỏ luận điểm</a:t>
            </a:r>
          </a:p>
          <a:p>
            <a:pPr defTabSz="685800"/>
            <a:r>
              <a:rPr lang="vi-VN" sz="2000" dirty="0">
                <a:solidFill>
                  <a:srgbClr val="000000"/>
                </a:solidFill>
                <a:latin typeface="Times New Roman" panose="02020603050405020304" pitchFamily="18" charset="0"/>
                <a:cs typeface="Times New Roman" panose="02020603050405020304" pitchFamily="18" charset="0"/>
              </a:rPr>
              <a:t>B4. Đánh giá, nhận xét các giá trị nghệ thuật, nội dung của khổ thơ 1 (không phải toàn bộ bài thơ) </a:t>
            </a:r>
          </a:p>
          <a:p>
            <a:pPr defTabSz="685800"/>
            <a:r>
              <a:rPr lang="vi-VN" sz="2000" dirty="0">
                <a:solidFill>
                  <a:srgbClr val="000000"/>
                </a:solidFill>
                <a:latin typeface="Times New Roman" panose="02020603050405020304" pitchFamily="18" charset="0"/>
                <a:cs typeface="Times New Roman" panose="02020603050405020304" pitchFamily="18" charset="0"/>
              </a:rPr>
              <a:t>B5. Liên hệ mở rộng, sâu vấn đề (nếu có giành cho hs khá, giỏi)</a:t>
            </a:r>
          </a:p>
          <a:p>
            <a:pPr defTabSz="685800"/>
            <a:endParaRPr lang="vi-VN"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1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 calcmode="lin" valueType="num">
                                      <p:cBhvr additive="base">
                                        <p:cTn id="5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additive="base">
                                        <p:cTn id="5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 calcmode="lin" valueType="num">
                                      <p:cBhvr additive="base">
                                        <p:cTn id="6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
                                            <p:txEl>
                                              <p:pRg st="12" end="12"/>
                                            </p:txEl>
                                          </p:spTgt>
                                        </p:tgtEl>
                                        <p:attrNameLst>
                                          <p:attrName>style.visibility</p:attrName>
                                        </p:attrNameLst>
                                      </p:cBhvr>
                                      <p:to>
                                        <p:strVal val="visible"/>
                                      </p:to>
                                    </p:set>
                                    <p:anim calcmode="lin" valueType="num">
                                      <p:cBhvr additive="base">
                                        <p:cTn id="71"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
                                            <p:txEl>
                                              <p:pRg st="13" end="13"/>
                                            </p:txEl>
                                          </p:spTgt>
                                        </p:tgtEl>
                                        <p:attrNameLst>
                                          <p:attrName>style.visibility</p:attrName>
                                        </p:attrNameLst>
                                      </p:cBhvr>
                                      <p:to>
                                        <p:strVal val="visible"/>
                                      </p:to>
                                    </p:set>
                                    <p:anim calcmode="lin" valueType="num">
                                      <p:cBhvr additive="base">
                                        <p:cTn id="7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
                                            <p:txEl>
                                              <p:pRg st="14" end="14"/>
                                            </p:txEl>
                                          </p:spTgt>
                                        </p:tgtEl>
                                        <p:attrNameLst>
                                          <p:attrName>style.visibility</p:attrName>
                                        </p:attrNameLst>
                                      </p:cBhvr>
                                      <p:to>
                                        <p:strVal val="visible"/>
                                      </p:to>
                                    </p:set>
                                    <p:anim calcmode="lin" valueType="num">
                                      <p:cBhvr additive="base">
                                        <p:cTn id="83"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
                                            <p:txEl>
                                              <p:pRg st="15" end="15"/>
                                            </p:txEl>
                                          </p:spTgt>
                                        </p:tgtEl>
                                        <p:attrNameLst>
                                          <p:attrName>style.visibility</p:attrName>
                                        </p:attrNameLst>
                                      </p:cBhvr>
                                      <p:to>
                                        <p:strVal val="visible"/>
                                      </p:to>
                                    </p:set>
                                    <p:anim calcmode="lin" valueType="num">
                                      <p:cBhvr additive="base">
                                        <p:cTn id="89"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
                                            <p:txEl>
                                              <p:pRg st="16" end="16"/>
                                            </p:txEl>
                                          </p:spTgt>
                                        </p:tgtEl>
                                        <p:attrNameLst>
                                          <p:attrName>style.visibility</p:attrName>
                                        </p:attrNameLst>
                                      </p:cBhvr>
                                      <p:to>
                                        <p:strVal val="visible"/>
                                      </p:to>
                                    </p:set>
                                    <p:anim calcmode="lin" valueType="num">
                                      <p:cBhvr additive="base">
                                        <p:cTn id="95"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50"/>
            <a:ext cx="9144000" cy="6001643"/>
          </a:xfrm>
          <a:prstGeom prst="rect">
            <a:avLst/>
          </a:prstGeom>
        </p:spPr>
        <p:txBody>
          <a:bodyPr wrap="square">
            <a:spAutoFit/>
          </a:bodyPr>
          <a:lstStyle/>
          <a:p>
            <a:pPr defTabSz="685800"/>
            <a:r>
              <a:rPr lang="vi-VN" sz="3200" b="1" dirty="0">
                <a:solidFill>
                  <a:srgbClr val="FF0000"/>
                </a:solidFill>
                <a:latin typeface="Times New Roman" panose="02020603050405020304" pitchFamily="18" charset="0"/>
                <a:cs typeface="Times New Roman" panose="02020603050405020304" pitchFamily="18" charset="0"/>
              </a:rPr>
              <a:t>Luận điểm 2,3</a:t>
            </a:r>
            <a:r>
              <a:rPr lang="vi-VN" sz="3200" dirty="0">
                <a:solidFill>
                  <a:srgbClr val="000000"/>
                </a:solidFill>
                <a:latin typeface="Times New Roman" panose="02020603050405020304" pitchFamily="18" charset="0"/>
                <a:cs typeface="Times New Roman" panose="02020603050405020304" pitchFamily="18" charset="0"/>
              </a:rPr>
              <a:t>…: Làm như luận điểm 1</a:t>
            </a:r>
          </a:p>
          <a:p>
            <a:pPr defTabSz="685800"/>
            <a:r>
              <a:rPr lang="vi-VN" sz="3200" i="1" dirty="0">
                <a:solidFill>
                  <a:srgbClr val="000000"/>
                </a:solidFill>
                <a:latin typeface="Times New Roman" panose="02020603050405020304" pitchFamily="18" charset="0"/>
                <a:cs typeface="Times New Roman" panose="02020603050405020304" pitchFamily="18" charset="0"/>
              </a:rPr>
              <a:t>*Đánh giá NT:</a:t>
            </a:r>
          </a:p>
          <a:p>
            <a:pPr defTabSz="685800"/>
            <a:r>
              <a:rPr lang="vi-VN" sz="3200" dirty="0">
                <a:solidFill>
                  <a:srgbClr val="000000"/>
                </a:solidFill>
                <a:latin typeface="Times New Roman" panose="02020603050405020304" pitchFamily="18" charset="0"/>
                <a:cs typeface="Times New Roman" panose="02020603050405020304" pitchFamily="18" charset="0"/>
              </a:rPr>
              <a:t>- Thể thơ.</a:t>
            </a:r>
          </a:p>
          <a:p>
            <a:pPr defTabSz="685800"/>
            <a:r>
              <a:rPr lang="vi-VN" sz="3200" dirty="0">
                <a:solidFill>
                  <a:srgbClr val="000000"/>
                </a:solidFill>
                <a:latin typeface="Times New Roman" panose="02020603050405020304" pitchFamily="18" charset="0"/>
                <a:cs typeface="Times New Roman" panose="02020603050405020304" pitchFamily="18" charset="0"/>
              </a:rPr>
              <a:t>- Nhịp điệu, giọng thơ.</a:t>
            </a:r>
          </a:p>
          <a:p>
            <a:pPr defTabSz="685800"/>
            <a:r>
              <a:rPr lang="vi-VN" sz="3200" dirty="0">
                <a:solidFill>
                  <a:srgbClr val="000000"/>
                </a:solidFill>
                <a:latin typeface="Times New Roman" panose="02020603050405020304" pitchFamily="18" charset="0"/>
                <a:cs typeface="Times New Roman" panose="02020603050405020304" pitchFamily="18" charset="0"/>
              </a:rPr>
              <a:t>- Ngôn ngữ, hình ảnh thơ.</a:t>
            </a:r>
          </a:p>
          <a:p>
            <a:pPr marL="257175" indent="-257175" defTabSz="685800">
              <a:buFontTx/>
              <a:buChar char="-"/>
            </a:pPr>
            <a:r>
              <a:rPr lang="vi-VN" sz="3200" dirty="0">
                <a:solidFill>
                  <a:srgbClr val="000000"/>
                </a:solidFill>
                <a:latin typeface="Times New Roman" panose="02020603050405020304" pitchFamily="18" charset="0"/>
                <a:cs typeface="Times New Roman" panose="02020603050405020304" pitchFamily="18" charset="0"/>
              </a:rPr>
              <a:t>Các phép tu từ,…</a:t>
            </a:r>
          </a:p>
          <a:p>
            <a:pPr defTabSz="685800"/>
            <a:r>
              <a:rPr lang="vi-VN" sz="3200" b="1" dirty="0">
                <a:solidFill>
                  <a:srgbClr val="000000"/>
                </a:solidFill>
                <a:latin typeface="Times New Roman" panose="02020603050405020304" pitchFamily="18" charset="0"/>
                <a:cs typeface="Times New Roman" panose="02020603050405020304" pitchFamily="18" charset="0"/>
              </a:rPr>
              <a:t>3. Kết bài.</a:t>
            </a:r>
          </a:p>
          <a:p>
            <a:pPr defTabSz="685800"/>
            <a:r>
              <a:rPr lang="vi-VN" sz="3200" dirty="0">
                <a:solidFill>
                  <a:srgbClr val="000000"/>
                </a:solidFill>
                <a:latin typeface="Times New Roman" panose="02020603050405020304" pitchFamily="18" charset="0"/>
                <a:cs typeface="Times New Roman" panose="02020603050405020304" pitchFamily="18" charset="0"/>
              </a:rPr>
              <a:t>- Đánh giá đoạn trích </a:t>
            </a:r>
            <a:r>
              <a:rPr lang="vi-VN" sz="32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srgbClr val="000000"/>
                </a:solidFill>
                <a:latin typeface="Times New Roman" panose="02020603050405020304" pitchFamily="18" charset="0"/>
                <a:cs typeface="Times New Roman" panose="02020603050405020304" pitchFamily="18" charset="0"/>
              </a:rPr>
              <a:t> đánh giá thành công của tác phẩm </a:t>
            </a:r>
            <a:r>
              <a:rPr lang="vi-VN" sz="32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srgbClr val="000000"/>
                </a:solidFill>
                <a:latin typeface="Times New Roman" panose="02020603050405020304" pitchFamily="18" charset="0"/>
                <a:cs typeface="Times New Roman" panose="02020603050405020304" pitchFamily="18" charset="0"/>
              </a:rPr>
              <a:t> tên tuổi tác giả.</a:t>
            </a:r>
          </a:p>
          <a:p>
            <a:pPr defTabSz="685800"/>
            <a:r>
              <a:rPr lang="vi-VN" sz="3200" dirty="0">
                <a:solidFill>
                  <a:srgbClr val="000000"/>
                </a:solidFill>
                <a:latin typeface="Times New Roman" panose="02020603050405020304" pitchFamily="18" charset="0"/>
                <a:cs typeface="Times New Roman" panose="02020603050405020304" pitchFamily="18" charset="0"/>
              </a:rPr>
              <a:t>- Nêu cảm nghĩ của mình, liên hệ thực tế.</a:t>
            </a:r>
          </a:p>
          <a:p>
            <a:pPr defTabSz="685800"/>
            <a:endParaRPr lang="vi-VN" sz="3200" dirty="0">
              <a:solidFill>
                <a:srgbClr val="000000"/>
              </a:solidFill>
              <a:latin typeface="Times New Roman" panose="02020603050405020304" pitchFamily="18" charset="0"/>
              <a:cs typeface="Times New Roman" panose="02020603050405020304" pitchFamily="18" charset="0"/>
            </a:endParaRPr>
          </a:p>
          <a:p>
            <a:pPr defTabSz="685800"/>
            <a:endParaRPr lang="vi-VN"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9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additive="base">
                                        <p:cTn id="4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656"/>
            <a:ext cx="9144000" cy="4832092"/>
          </a:xfrm>
          <a:prstGeom prst="rect">
            <a:avLst/>
          </a:prstGeom>
        </p:spPr>
        <p:txBody>
          <a:bodyPr wrap="square">
            <a:spAutoFit/>
          </a:bodyPr>
          <a:lstStyle/>
          <a:p>
            <a:pPr lvl="0" algn="ctr">
              <a:spcAft>
                <a:spcPts val="0"/>
              </a:spcAft>
              <a:buSzPts val="1400"/>
              <a:tabLst>
                <a:tab pos="526415" algn="l"/>
              </a:tabLst>
            </a:pPr>
            <a:r>
              <a:rPr lang="vi-VN" sz="4400" b="1" spc="-355" dirty="0">
                <a:solidFill>
                  <a:srgbClr val="FF0000"/>
                </a:solidFill>
                <a:latin typeface="Times New Roman" panose="02020603050405020304" pitchFamily="18" charset="0"/>
                <a:ea typeface="Times New Roman" panose="02020603050405020304" pitchFamily="18" charset="0"/>
              </a:rPr>
              <a:t>Các bước viết đoạn văn: </a:t>
            </a:r>
          </a:p>
          <a:p>
            <a:pPr lvl="0" algn="just">
              <a:spcAft>
                <a:spcPts val="0"/>
              </a:spcAft>
              <a:buSzPts val="1400"/>
              <a:tabLst>
                <a:tab pos="526415" algn="l"/>
              </a:tabLst>
            </a:pPr>
            <a:r>
              <a:rPr lang="vi-VN" sz="4400" spc="-355" dirty="0">
                <a:effectLst/>
                <a:latin typeface="Times New Roman" panose="02020603050405020304" pitchFamily="18" charset="0"/>
                <a:ea typeface="Times New Roman" panose="02020603050405020304" pitchFamily="18" charset="0"/>
              </a:rPr>
              <a:t>1. Xác định yêu cầu về nội dung và hình thức.</a:t>
            </a:r>
          </a:p>
          <a:p>
            <a:pPr lvl="0" algn="just">
              <a:spcAft>
                <a:spcPts val="0"/>
              </a:spcAft>
              <a:buSzPts val="1400"/>
              <a:tabLst>
                <a:tab pos="526415" algn="l"/>
              </a:tabLst>
            </a:pPr>
            <a:r>
              <a:rPr lang="vi-VN" sz="4400" spc="-355" dirty="0">
                <a:latin typeface="Times New Roman" panose="02020603050405020304" pitchFamily="18" charset="0"/>
                <a:ea typeface="Times New Roman" panose="02020603050405020304" pitchFamily="18" charset="0"/>
              </a:rPr>
              <a:t>2. Viết câu chủ đề nêu nội dung chính (luận điểm).</a:t>
            </a:r>
          </a:p>
          <a:p>
            <a:pPr lvl="0" algn="just">
              <a:spcAft>
                <a:spcPts val="0"/>
              </a:spcAft>
              <a:buSzPts val="1400"/>
              <a:tabLst>
                <a:tab pos="526415" algn="l"/>
              </a:tabLst>
            </a:pPr>
            <a:r>
              <a:rPr lang="vi-VN" sz="4400" spc="-355" dirty="0">
                <a:effectLst/>
                <a:latin typeface="Times New Roman" panose="02020603050405020304" pitchFamily="18" charset="0"/>
                <a:ea typeface="Times New Roman" panose="02020603050405020304" pitchFamily="18" charset="0"/>
              </a:rPr>
              <a:t>3. Tìm ý làm sáng rõ cho nội dung cần triển khai; xác định cách sắp xếp các ý.</a:t>
            </a:r>
          </a:p>
          <a:p>
            <a:pPr lvl="0" algn="just">
              <a:spcAft>
                <a:spcPts val="0"/>
              </a:spcAft>
              <a:buSzPts val="1400"/>
              <a:tabLst>
                <a:tab pos="526415" algn="l"/>
              </a:tabLst>
            </a:pPr>
            <a:r>
              <a:rPr lang="vi-VN" sz="4400" spc="-355" dirty="0">
                <a:latin typeface="Times New Roman" panose="02020603050405020304" pitchFamily="18" charset="0"/>
                <a:ea typeface="Times New Roman" panose="02020603050405020304" pitchFamily="18" charset="0"/>
              </a:rPr>
              <a:t>4. Viết đoạn văn và đọc lại chữa lỗi.</a:t>
            </a:r>
            <a:endParaRPr lang="vi-VN"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305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32" y="188640"/>
            <a:ext cx="9144000" cy="3380413"/>
          </a:xfrm>
          <a:prstGeom prst="rect">
            <a:avLst/>
          </a:prstGeom>
        </p:spPr>
        <p:txBody>
          <a:bodyPr wrap="square">
            <a:spAutoFit/>
          </a:bodyPr>
          <a:lstStyle/>
          <a:p>
            <a:pPr marL="342900" lvl="0" indent="-342900" algn="just">
              <a:spcBef>
                <a:spcPts val="680"/>
              </a:spcBef>
              <a:spcAft>
                <a:spcPts val="0"/>
              </a:spcAft>
              <a:buFont typeface="+mj-lt"/>
              <a:buAutoNum type="arabicPeriod"/>
              <a:tabLst>
                <a:tab pos="247015" algn="l"/>
              </a:tabLst>
            </a:pPr>
            <a:r>
              <a:rPr lang="vi-VN" sz="2400" b="1" i="1" kern="0" dirty="0">
                <a:latin typeface="Times New Roman" panose="02020603050405020304" pitchFamily="18" charset="0"/>
                <a:ea typeface="Times New Roman" panose="02020603050405020304" pitchFamily="18" charset="0"/>
              </a:rPr>
              <a:t>Đoạn văn giới thiệu hoàn cảnh ra đời của tác</a:t>
            </a:r>
            <a:r>
              <a:rPr lang="vi-VN" sz="2400" b="1" i="1" kern="0" spc="-80" dirty="0">
                <a:latin typeface="Times New Roman" panose="02020603050405020304" pitchFamily="18" charset="0"/>
                <a:ea typeface="Times New Roman" panose="02020603050405020304" pitchFamily="18" charset="0"/>
              </a:rPr>
              <a:t> </a:t>
            </a:r>
            <a:r>
              <a:rPr lang="vi-VN" sz="2400" b="1" i="1" kern="0" dirty="0">
                <a:latin typeface="Times New Roman" panose="02020603050405020304" pitchFamily="18" charset="0"/>
                <a:ea typeface="Times New Roman" panose="02020603050405020304" pitchFamily="18" charset="0"/>
              </a:rPr>
              <a:t>phẩm.</a:t>
            </a:r>
          </a:p>
          <a:p>
            <a:pPr marL="68580">
              <a:spcBef>
                <a:spcPts val="695"/>
              </a:spcBef>
              <a:spcAft>
                <a:spcPts val="0"/>
              </a:spcAft>
            </a:pPr>
            <a:r>
              <a:rPr lang="vi-VN" sz="2400" b="1" i="1" dirty="0">
                <a:latin typeface="Times New Roman" panose="02020603050405020304" pitchFamily="18" charset="0"/>
                <a:ea typeface="Times New Roman" panose="02020603050405020304" pitchFamily="18" charset="0"/>
              </a:rPr>
              <a:t>Yêu cầu về nội dung:</a:t>
            </a:r>
            <a:endParaRPr lang="vi-VN" sz="2400" dirty="0">
              <a:latin typeface="Times New Roman" panose="02020603050405020304" pitchFamily="18" charset="0"/>
              <a:ea typeface="Times New Roman" panose="02020603050405020304" pitchFamily="18" charset="0"/>
            </a:endParaRPr>
          </a:p>
          <a:p>
            <a:pPr marL="342900" indent="-342900">
              <a:buFontTx/>
              <a:buChar char="-"/>
            </a:pPr>
            <a:r>
              <a:rPr lang="vi-VN" sz="2400" i="1" dirty="0">
                <a:latin typeface="Times New Roman" panose="02020603050405020304" pitchFamily="18" charset="0"/>
                <a:ea typeface="Times New Roman" panose="02020603050405020304" pitchFamily="18" charset="0"/>
              </a:rPr>
              <a:t>Nêu chính xác tên tác phẩm, tên tác giả của tác phẩm đó, năm sáng tác, in trong tập sách nào,...</a:t>
            </a:r>
          </a:p>
          <a:p>
            <a:pPr marL="113030" algn="just">
              <a:spcBef>
                <a:spcPts val="695"/>
              </a:spcBef>
              <a:spcAft>
                <a:spcPts val="0"/>
              </a:spcAft>
            </a:pPr>
            <a:r>
              <a:rPr lang="vi-VN" sz="2400" i="1" dirty="0">
                <a:latin typeface="Times New Roman" panose="02020603050405020304" pitchFamily="18" charset="0"/>
                <a:ea typeface="Times New Roman" panose="02020603050405020304" pitchFamily="18" charset="0"/>
              </a:rPr>
              <a:t>Nêu hoàn cảnh</a:t>
            </a:r>
            <a:r>
              <a:rPr lang="vi-VN" sz="2400" i="1" spc="-1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rộng:</a:t>
            </a:r>
            <a:r>
              <a:rPr lang="vi-VN" sz="2400" dirty="0">
                <a:latin typeface="Times New Roman" panose="02020603050405020304" pitchFamily="18" charset="0"/>
                <a:ea typeface="Times New Roman" panose="02020603050405020304" pitchFamily="18" charset="0"/>
              </a:rPr>
              <a:t>Thời đại, hoàn cảnh xã hội mà tác giả sống:</a:t>
            </a:r>
          </a:p>
          <a:p>
            <a:pPr marL="525780" indent="-457200" algn="just">
              <a:spcBef>
                <a:spcPts val="575"/>
              </a:spcBef>
              <a:spcAft>
                <a:spcPts val="0"/>
              </a:spcAft>
              <a:buFontTx/>
              <a:buChar char="-"/>
            </a:pPr>
            <a:r>
              <a:rPr lang="vi-VN" sz="2400" i="1" dirty="0">
                <a:latin typeface="Times New Roman" panose="02020603050405020304" pitchFamily="18" charset="0"/>
                <a:ea typeface="Times New Roman" panose="02020603050405020304" pitchFamily="18" charset="0"/>
              </a:rPr>
              <a:t>Nêu hoàn cảnh hẹp</a:t>
            </a:r>
            <a:r>
              <a:rPr lang="vi-VN" sz="2400" dirty="0">
                <a:latin typeface="Times New Roman" panose="02020603050405020304" pitchFamily="18" charset="0"/>
                <a:ea typeface="Times New Roman" panose="02020603050405020304" pitchFamily="18" charset="0"/>
              </a:rPr>
              <a:t>: Hoàn cảnh cụ thể ra đời của tác phẩm.</a:t>
            </a:r>
          </a:p>
          <a:p>
            <a:pPr marL="411480" indent="-342900" algn="just">
              <a:spcBef>
                <a:spcPts val="575"/>
              </a:spcBef>
              <a:spcAft>
                <a:spcPts val="0"/>
              </a:spcAft>
              <a:buFontTx/>
              <a:buChar char="-"/>
            </a:pPr>
            <a:r>
              <a:rPr lang="vi-VN" sz="2400" i="1" dirty="0">
                <a:latin typeface="Times New Roman" panose="02020603050405020304" pitchFamily="18" charset="0"/>
                <a:ea typeface="Times New Roman" panose="02020603050405020304" pitchFamily="18" charset="0"/>
              </a:rPr>
              <a:t>Nêu đề tài hoặc nội dung chính, đặc sắc của tác</a:t>
            </a:r>
            <a:r>
              <a:rPr lang="vi-VN" sz="2400" i="1" spc="-6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phẩm</a:t>
            </a:r>
            <a:endParaRPr lang="vi-VN" sz="2400" dirty="0">
              <a:latin typeface="Times New Roman" panose="02020603050405020304" pitchFamily="18" charset="0"/>
              <a:ea typeface="Times New Roman" panose="02020603050405020304" pitchFamily="18" charset="0"/>
            </a:endParaRPr>
          </a:p>
          <a:p>
            <a:pPr marL="457200" indent="-457200">
              <a:buFontTx/>
              <a:buChar char="-"/>
            </a:pPr>
            <a:endParaRPr lang="vi-VN" sz="2400" dirty="0"/>
          </a:p>
        </p:txBody>
      </p:sp>
      <p:sp>
        <p:nvSpPr>
          <p:cNvPr id="5" name="Rectangle 4"/>
          <p:cNvSpPr/>
          <p:nvPr/>
        </p:nvSpPr>
        <p:spPr>
          <a:xfrm>
            <a:off x="25132" y="3569053"/>
            <a:ext cx="9144000" cy="2465611"/>
          </a:xfrm>
          <a:prstGeom prst="rect">
            <a:avLst/>
          </a:prstGeom>
        </p:spPr>
        <p:txBody>
          <a:bodyPr wrap="square">
            <a:spAutoFit/>
          </a:bodyPr>
          <a:lstStyle/>
          <a:p>
            <a:pPr marL="525780" algn="just">
              <a:spcBef>
                <a:spcPts val="575"/>
              </a:spcBef>
              <a:spcAft>
                <a:spcPts val="0"/>
              </a:spcAft>
            </a:pPr>
            <a:r>
              <a:rPr lang="vi-VN" sz="2400" b="1" i="1" kern="0" dirty="0">
                <a:latin typeface="Times New Roman" panose="02020603050405020304" pitchFamily="18" charset="0"/>
                <a:ea typeface="Times New Roman" panose="02020603050405020304" pitchFamily="18" charset="0"/>
              </a:rPr>
              <a:t>Yêu cầu về hình thức</a:t>
            </a:r>
            <a:r>
              <a:rPr lang="vi-VN" sz="2400" kern="0" dirty="0">
                <a:latin typeface="Times New Roman" panose="02020603050405020304" pitchFamily="18" charset="0"/>
                <a:ea typeface="Times New Roman" panose="02020603050405020304" pitchFamily="18" charset="0"/>
              </a:rPr>
              <a:t>:</a:t>
            </a:r>
            <a:endParaRPr lang="vi-VN" sz="2400" b="1" i="1" kern="0" dirty="0">
              <a:latin typeface="Times New Roman" panose="02020603050405020304" pitchFamily="18" charset="0"/>
              <a:ea typeface="Times New Roman" panose="02020603050405020304" pitchFamily="18" charset="0"/>
            </a:endParaRPr>
          </a:p>
          <a:p>
            <a:pPr marL="68580" marR="72390" indent="456565" algn="just">
              <a:lnSpc>
                <a:spcPct val="105000"/>
              </a:lnSpc>
              <a:spcBef>
                <a:spcPts val="695"/>
              </a:spcBef>
              <a:spcAft>
                <a:spcPts val="0"/>
              </a:spcAft>
            </a:pPr>
            <a:r>
              <a:rPr lang="vi-VN" sz="2400" dirty="0">
                <a:latin typeface="Times New Roman" panose="02020603050405020304" pitchFamily="18" charset="0"/>
                <a:ea typeface="Times New Roman" panose="02020603050405020304" pitchFamily="18" charset="0"/>
              </a:rPr>
              <a:t>- Đoạn văn bao gồm những câu văn gắn kết với nhau theo một cấu trúc nhất định, cùng hướng về giới thiệu hoàn cảnh ra đời của tác phẩm, được liên kết bằng các phương tiện liên kết, phối hợp các kiểu câu. Đoạn văn phải được diễn đạt mạch lạc, từ ngữ dùng chính xác, chân thực, có tính hình</a:t>
            </a:r>
            <a:r>
              <a:rPr lang="vi-VN" sz="2400" spc="-5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tượng.</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157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552" y="0"/>
            <a:ext cx="9144000" cy="1384995"/>
          </a:xfrm>
          <a:prstGeom prst="rect">
            <a:avLst/>
          </a:prstGeom>
        </p:spPr>
        <p:txBody>
          <a:bodyPr wrap="square">
            <a:spAutoFit/>
          </a:bodyPr>
          <a:lstStyle/>
          <a:p>
            <a:pPr marL="525780">
              <a:spcBef>
                <a:spcPts val="560"/>
              </a:spcBef>
              <a:spcAft>
                <a:spcPts val="0"/>
              </a:spcAft>
            </a:pPr>
            <a:r>
              <a:rPr lang="vi-VN" sz="2800" b="1" i="1" dirty="0">
                <a:latin typeface="Times New Roman" panose="02020603050405020304" pitchFamily="18" charset="0"/>
                <a:ea typeface="Times New Roman" panose="02020603050405020304" pitchFamily="18" charset="0"/>
              </a:rPr>
              <a:t>Bài tập 1</a:t>
            </a:r>
            <a:r>
              <a:rPr lang="vi-VN" sz="2800" i="1"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Nêu hoàn cảnh ra đời của tác phẩm “ </a:t>
            </a:r>
            <a:r>
              <a:rPr lang="vi-VN" sz="2800" i="1" dirty="0">
                <a:latin typeface="Times New Roman" panose="02020603050405020304" pitchFamily="18" charset="0"/>
                <a:ea typeface="Times New Roman" panose="02020603050405020304" pitchFamily="18" charset="0"/>
              </a:rPr>
              <a:t>Bài thơ về tiểu đội xe không kính</a:t>
            </a:r>
            <a:r>
              <a:rPr lang="vi-VN" sz="2800" dirty="0">
                <a:latin typeface="Times New Roman" panose="02020603050405020304" pitchFamily="18" charset="0"/>
                <a:ea typeface="Times New Roman" panose="02020603050405020304" pitchFamily="18" charset="0"/>
              </a:rPr>
              <a:t>” của tác giả Phạm Tiến Duật bằng một đoạn văn ngắn</a:t>
            </a:r>
            <a:endParaRPr lang="vi-VN"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9512" y="1628800"/>
            <a:ext cx="9144000" cy="4358116"/>
          </a:xfrm>
          <a:prstGeom prst="rect">
            <a:avLst/>
          </a:prstGeom>
        </p:spPr>
        <p:txBody>
          <a:bodyPr wrap="square">
            <a:spAutoFit/>
          </a:bodyPr>
          <a:lstStyle/>
          <a:p>
            <a:pPr marR="65405" lvl="0" algn="just">
              <a:lnSpc>
                <a:spcPct val="105000"/>
              </a:lnSpc>
              <a:spcBef>
                <a:spcPts val="585"/>
              </a:spcBef>
              <a:spcAft>
                <a:spcPts val="0"/>
              </a:spcAft>
              <a:buSzPts val="1400"/>
              <a:tabLst>
                <a:tab pos="177165" algn="l"/>
              </a:tabLst>
            </a:pPr>
            <a:r>
              <a:rPr lang="vi-VN" sz="2400" b="1" i="1" dirty="0">
                <a:solidFill>
                  <a:srgbClr val="FF0000"/>
                </a:solidFill>
                <a:latin typeface="Times New Roman" panose="02020603050405020304" pitchFamily="18" charset="0"/>
                <a:ea typeface="Times New Roman" panose="02020603050405020304" pitchFamily="18" charset="0"/>
              </a:rPr>
              <a:t>*Đoạn văn minh hoạ: </a:t>
            </a:r>
            <a:r>
              <a:rPr lang="vi-VN" sz="240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Bài thơ về tiểu đội xe không kính</a:t>
            </a:r>
            <a:r>
              <a:rPr lang="vi-VN" sz="2400" dirty="0">
                <a:latin typeface="Times New Roman" panose="02020603050405020304" pitchFamily="18" charset="0"/>
                <a:ea typeface="Times New Roman" panose="02020603050405020304" pitchFamily="18" charset="0"/>
              </a:rPr>
              <a:t>” sáng tác năm 1969, in trong tập “ </a:t>
            </a:r>
            <a:r>
              <a:rPr lang="vi-VN" sz="2400" i="1" dirty="0">
                <a:latin typeface="Times New Roman" panose="02020603050405020304" pitchFamily="18" charset="0"/>
                <a:ea typeface="Times New Roman" panose="02020603050405020304" pitchFamily="18" charset="0"/>
              </a:rPr>
              <a:t>Vầng trăng - Quầng lửa</a:t>
            </a:r>
            <a:r>
              <a:rPr lang="vi-VN" sz="2400" dirty="0">
                <a:latin typeface="Times New Roman" panose="02020603050405020304" pitchFamily="18" charset="0"/>
                <a:ea typeface="Times New Roman" panose="02020603050405020304" pitchFamily="18" charset="0"/>
              </a:rPr>
              <a:t>” (1). Năm1964, rời  mái trường Đại học Sư phạm Hà Nội với tuổi 23, chàng sinh viên quê Phú Thọ</a:t>
            </a:r>
            <a:r>
              <a:rPr lang="vi-VN" sz="2400" spc="-115"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PhạmTiến Duật </a:t>
            </a:r>
            <a:r>
              <a:rPr lang="vi-VN" sz="2400" dirty="0">
                <a:latin typeface="Times New Roman" panose="02020603050405020304" pitchFamily="18" charset="0"/>
                <a:ea typeface="Times New Roman" panose="02020603050405020304" pitchFamily="18" charset="0"/>
              </a:rPr>
              <a:t>bước vào đời lính chiến đấu và hoạt động (công tác tuyên huấn) trên con đường chiến lược Trường Sơn những năm tháng đánh Mĩ ác liệt nhất (2).</a:t>
            </a:r>
            <a:r>
              <a:rPr lang="vi-VN" sz="2400" u="sng"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Thơ ca</a:t>
            </a:r>
            <a:r>
              <a:rPr lang="vi-VN" sz="2400" i="1" u="sng" spc="6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của</a:t>
            </a:r>
            <a:r>
              <a:rPr lang="vi-VN" sz="240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Phạm</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Tiến</a:t>
            </a:r>
            <a:r>
              <a:rPr lang="vi-VN" sz="2400" i="1" u="sng" spc="23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Duật</a:t>
            </a:r>
            <a:r>
              <a:rPr lang="vi-VN" sz="2400" i="1" u="sng" spc="22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không</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phải</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là</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sự</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chắt</a:t>
            </a:r>
            <a:r>
              <a:rPr lang="vi-VN" sz="2400" i="1" u="sng" spc="22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ra</a:t>
            </a:r>
            <a:r>
              <a:rPr lang="vi-VN" sz="2400" i="1" u="sng" spc="22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từ</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đời</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sống</a:t>
            </a:r>
            <a:r>
              <a:rPr lang="vi-VN" sz="2400" i="1" u="sng" spc="23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mà</a:t>
            </a:r>
            <a:r>
              <a:rPr lang="vi-VN" sz="2400" i="1" u="sng" spc="220"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là</a:t>
            </a:r>
            <a:r>
              <a:rPr lang="vi-VN" sz="2400" i="1" u="sng" spc="21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toàn</a:t>
            </a:r>
            <a:r>
              <a:rPr lang="vi-VN" sz="2400" i="1" u="sng" spc="23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vẹn</a:t>
            </a:r>
            <a:r>
              <a:rPr lang="vi-VN" sz="2400" i="1" u="sng" spc="22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đời</a:t>
            </a:r>
            <a:r>
              <a:rPr lang="vi-VN" sz="2400" i="1" u="sng" spc="235"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sống</a:t>
            </a:r>
            <a:r>
              <a:rPr lang="vi-VN" dirty="0">
                <a:latin typeface="Times New Roman" panose="02020603050405020304" pitchFamily="18" charset="0"/>
                <a:ea typeface="Times New Roman" panose="02020603050405020304" pitchFamily="18" charset="0"/>
              </a:rPr>
              <a:t> </a:t>
            </a:r>
            <a:r>
              <a:rPr lang="vi-VN" sz="2400" i="1" u="sng" dirty="0">
                <a:latin typeface="Times New Roman" panose="02020603050405020304" pitchFamily="18" charset="0"/>
                <a:ea typeface="Times New Roman" panose="02020603050405020304" pitchFamily="18" charset="0"/>
              </a:rPr>
              <a:t>thường nhật ở chiến trường</a:t>
            </a:r>
            <a:r>
              <a:rPr lang="vi-VN" sz="2400" dirty="0">
                <a:latin typeface="Times New Roman" panose="02020603050405020304" pitchFamily="18" charset="0"/>
                <a:ea typeface="Times New Roman" panose="02020603050405020304" pitchFamily="18" charset="0"/>
              </a:rPr>
              <a:t>( 3). </a:t>
            </a:r>
            <a:r>
              <a:rPr lang="vi-VN" sz="2400" i="1" dirty="0">
                <a:latin typeface="Times New Roman" panose="02020603050405020304" pitchFamily="18" charset="0"/>
                <a:ea typeface="Times New Roman" panose="02020603050405020304" pitchFamily="18" charset="0"/>
              </a:rPr>
              <a:t>Ông </a:t>
            </a:r>
            <a:r>
              <a:rPr lang="vi-VN" sz="2400" dirty="0">
                <a:latin typeface="Times New Roman" panose="02020603050405020304" pitchFamily="18" charset="0"/>
                <a:ea typeface="Times New Roman" panose="02020603050405020304" pitchFamily="18" charset="0"/>
              </a:rPr>
              <a:t>đã góp vào vườn thơ đất nước một hình tượng người lính khá độc đáo với “ </a:t>
            </a:r>
            <a:r>
              <a:rPr lang="vi-VN" sz="2400" i="1" dirty="0">
                <a:latin typeface="Times New Roman" panose="02020603050405020304" pitchFamily="18" charset="0"/>
                <a:ea typeface="Times New Roman" panose="02020603050405020304" pitchFamily="18" charset="0"/>
              </a:rPr>
              <a:t>Bài thơ về tiểu đội xe không</a:t>
            </a:r>
            <a:r>
              <a:rPr lang="vi-VN" sz="2400" i="1" spc="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kính</a:t>
            </a:r>
            <a:r>
              <a:rPr lang="vi-VN" sz="2400" dirty="0">
                <a:latin typeface="Times New Roman" panose="02020603050405020304" pitchFamily="18" charset="0"/>
                <a:ea typeface="Times New Roman" panose="02020603050405020304" pitchFamily="18" charset="0"/>
              </a:rPr>
              <a:t>”</a:t>
            </a:r>
            <a:r>
              <a:rPr lang="vi-VN"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người chiến sĩ lái xe dũng cảm, lạc quan và có chút bốc tếu ngang tàng trên tuyến đường huyết mạch Trường Sơn thời đánh Mĩ</a:t>
            </a:r>
            <a:r>
              <a:rPr lang="vi-VN" sz="2400" spc="-4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(4).</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293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006" y="1772816"/>
            <a:ext cx="9036496" cy="2859052"/>
          </a:xfrm>
          <a:prstGeom prst="rect">
            <a:avLst/>
          </a:prstGeom>
        </p:spPr>
        <p:txBody>
          <a:bodyPr wrap="square">
            <a:spAutoFit/>
          </a:bodyPr>
          <a:lstStyle/>
          <a:p>
            <a:pPr marL="68580" marR="65405">
              <a:lnSpc>
                <a:spcPct val="105000"/>
              </a:lnSpc>
              <a:spcBef>
                <a:spcPts val="580"/>
              </a:spcBef>
              <a:spcAft>
                <a:spcPts val="0"/>
              </a:spcAft>
            </a:pPr>
            <a:r>
              <a:rPr lang="vi-VN" sz="2400" b="1" dirty="0">
                <a:solidFill>
                  <a:srgbClr val="FF0000"/>
                </a:solidFill>
                <a:latin typeface="Times New Roman" panose="02020603050405020304" pitchFamily="18" charset="0"/>
                <a:ea typeface="Times New Roman" panose="02020603050405020304" pitchFamily="18" charset="0"/>
              </a:rPr>
              <a:t>Đoạn văn tham khảo:</a:t>
            </a:r>
          </a:p>
          <a:p>
            <a:pPr marL="68580" marR="65405">
              <a:lnSpc>
                <a:spcPct val="105000"/>
              </a:lnSpc>
              <a:spcBef>
                <a:spcPts val="580"/>
              </a:spcBef>
              <a:spcAft>
                <a:spcPts val="0"/>
              </a:spcAft>
            </a:pPr>
            <a:r>
              <a:rPr lang="vi-VN" sz="240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Mùa xuân nho nhỏ</a:t>
            </a:r>
            <a:r>
              <a:rPr lang="vi-VN" sz="2400" dirty="0">
                <a:latin typeface="Times New Roman" panose="02020603050405020304" pitchFamily="18" charset="0"/>
                <a:ea typeface="Times New Roman" panose="02020603050405020304" pitchFamily="18" charset="0"/>
              </a:rPr>
              <a:t>” được sáng tác tháng 11 năm 1980, chỉ ít lâu sau thì nhà thơ qua</a:t>
            </a:r>
            <a:r>
              <a:rPr lang="vi-VN" sz="2400" spc="11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đời.</a:t>
            </a:r>
            <a:r>
              <a:rPr lang="vi-VN" sz="2400"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Mặc</a:t>
            </a:r>
            <a:r>
              <a:rPr lang="vi-VN" sz="2400" i="1" spc="115"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dù</a:t>
            </a:r>
            <a:r>
              <a:rPr lang="vi-VN" sz="2400" i="1"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bị</a:t>
            </a:r>
            <a:r>
              <a:rPr lang="vi-VN" sz="2400" i="1" spc="115"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bệnh</a:t>
            </a:r>
            <a:r>
              <a:rPr lang="vi-VN" sz="2400" i="1"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trọng,</a:t>
            </a:r>
            <a:r>
              <a:rPr lang="vi-VN" sz="2400" i="1" spc="115"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đang</a:t>
            </a:r>
            <a:r>
              <a:rPr lang="vi-VN" sz="2400" i="1"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nằm</a:t>
            </a:r>
            <a:r>
              <a:rPr lang="vi-VN" sz="2400" i="1" spc="11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trên</a:t>
            </a:r>
            <a:r>
              <a:rPr lang="vi-VN" sz="2400" i="1" spc="125"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giường</a:t>
            </a:r>
            <a:r>
              <a:rPr lang="vi-VN" sz="2400" i="1"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bệnh</a:t>
            </a:r>
            <a:r>
              <a:rPr lang="vi-VN" sz="2400" i="1"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nhưng</a:t>
            </a:r>
            <a:r>
              <a:rPr lang="vi-VN" sz="2400" i="1" spc="12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với</a:t>
            </a:r>
            <a:r>
              <a:rPr lang="vi-VN" sz="2400" i="1" spc="11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tình</a:t>
            </a:r>
            <a:r>
              <a:rPr lang="vi-VN" sz="2400" i="1" spc="125" dirty="0">
                <a:latin typeface="Times New Roman" panose="02020603050405020304" pitchFamily="18" charset="0"/>
                <a:ea typeface="Times New Roman" panose="02020603050405020304" pitchFamily="18" charset="0"/>
              </a:rPr>
              <a:t> </a:t>
            </a:r>
            <a:r>
              <a:rPr lang="vi-VN" sz="2400" i="1" spc="15" dirty="0">
                <a:latin typeface="Times New Roman" panose="02020603050405020304" pitchFamily="18" charset="0"/>
                <a:ea typeface="Times New Roman" panose="02020603050405020304" pitchFamily="18" charset="0"/>
              </a:rPr>
              <a:t>yêu</a:t>
            </a:r>
            <a:r>
              <a:rPr lang="vi-VN"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đời, yêu  cuộc sống, Thanh  Hải  mở rộng hồn  mình để  cảm nhận  mùa  xuân  </a:t>
            </a:r>
            <a:r>
              <a:rPr lang="vi-VN" sz="2400" i="1" spc="9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thiên</a:t>
            </a:r>
            <a:r>
              <a:rPr lang="vi-VN"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nhiên của đất nước, mùa xuân của Cách mạng</a:t>
            </a:r>
            <a:r>
              <a:rPr lang="vi-VN" sz="2400" dirty="0">
                <a:latin typeface="Times New Roman" panose="02020603050405020304" pitchFamily="18" charset="0"/>
                <a:ea typeface="Times New Roman" panose="02020603050405020304" pitchFamily="18" charset="0"/>
              </a:rPr>
              <a:t>. Bài thơ như một lời tâm niệm chân thành, gửi gắm thiết tha của nhà thơ để lại cho đời trước lúc ông đi xa</a:t>
            </a:r>
            <a:r>
              <a:rPr lang="vi-VN" sz="2400" spc="-13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0" y="188640"/>
            <a:ext cx="8964488" cy="954107"/>
          </a:xfrm>
          <a:prstGeom prst="rect">
            <a:avLst/>
          </a:prstGeom>
        </p:spPr>
        <p:txBody>
          <a:bodyPr wrap="square">
            <a:spAutoFit/>
          </a:bodyPr>
          <a:lstStyle/>
          <a:p>
            <a:r>
              <a:rPr lang="vi-VN" sz="2800" i="1" dirty="0">
                <a:latin typeface="Times New Roman" panose="02020603050405020304" pitchFamily="18" charset="0"/>
                <a:ea typeface="Times New Roman" panose="02020603050405020304" pitchFamily="18" charset="0"/>
              </a:rPr>
              <a:t>Bài tập: </a:t>
            </a:r>
            <a:r>
              <a:rPr lang="vi-VN" sz="2800" dirty="0">
                <a:latin typeface="Times New Roman" panose="02020603050405020304" pitchFamily="18" charset="0"/>
                <a:ea typeface="Times New Roman" panose="02020603050405020304" pitchFamily="18" charset="0"/>
              </a:rPr>
              <a:t>Viết đoạn văn trình bày hoàn cảnh ra đời của bài thơ “ </a:t>
            </a:r>
            <a:r>
              <a:rPr lang="vi-VN" sz="2800" i="1" dirty="0">
                <a:latin typeface="Times New Roman" panose="02020603050405020304" pitchFamily="18" charset="0"/>
                <a:ea typeface="Times New Roman" panose="02020603050405020304" pitchFamily="18" charset="0"/>
              </a:rPr>
              <a:t>Mùa xuân nho nhỏ</a:t>
            </a:r>
            <a:r>
              <a:rPr lang="vi-VN" sz="2800" dirty="0">
                <a:latin typeface="Times New Roman" panose="02020603050405020304" pitchFamily="18" charset="0"/>
                <a:ea typeface="Times New Roman" panose="02020603050405020304" pitchFamily="18" charset="0"/>
              </a:rPr>
              <a:t>” của nhà thơ Thanh Hải</a:t>
            </a:r>
            <a:endParaRPr lang="vi-VN" sz="4400" dirty="0"/>
          </a:p>
        </p:txBody>
      </p:sp>
    </p:spTree>
    <p:extLst>
      <p:ext uri="{BB962C8B-B14F-4D97-AF65-F5344CB8AC3E}">
        <p14:creationId xmlns:p14="http://schemas.microsoft.com/office/powerpoint/2010/main" val="118551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908720"/>
            <a:ext cx="5986895" cy="1077218"/>
          </a:xfrm>
          <a:prstGeom prst="rect">
            <a:avLst/>
          </a:prstGeom>
        </p:spPr>
        <p:txBody>
          <a:bodyPr wrap="none">
            <a:spAutoFit/>
          </a:bodyPr>
          <a:lstStyle/>
          <a:p>
            <a:pPr algn="ctr"/>
            <a:r>
              <a:rPr lang="vi-VN" sz="3200" b="1" dirty="0">
                <a:solidFill>
                  <a:srgbClr val="FF0000"/>
                </a:solidFill>
                <a:latin typeface="Times New Roman" panose="02020603050405020304" pitchFamily="18" charset="0"/>
              </a:rPr>
              <a:t>ÔN TẬP CÁCH LÀM BÀI VĂN </a:t>
            </a:r>
            <a:endParaRPr lang="en-US" sz="3200" b="1" dirty="0">
              <a:solidFill>
                <a:srgbClr val="FF0000"/>
              </a:solidFill>
              <a:latin typeface="Times New Roman" panose="02020603050405020304" pitchFamily="18" charset="0"/>
            </a:endParaRPr>
          </a:p>
          <a:p>
            <a:pPr algn="ctr"/>
            <a:r>
              <a:rPr lang="vi-VN" sz="3200" b="1" dirty="0">
                <a:solidFill>
                  <a:srgbClr val="FF0000"/>
                </a:solidFill>
                <a:latin typeface="Times New Roman" panose="02020603050405020304" pitchFamily="18" charset="0"/>
              </a:rPr>
              <a:t>N</a:t>
            </a:r>
            <a:r>
              <a:rPr lang="en-US" sz="3200" b="1" dirty="0">
                <a:solidFill>
                  <a:srgbClr val="FF0000"/>
                </a:solidFill>
                <a:latin typeface="Times New Roman" panose="02020603050405020304" pitchFamily="18" charset="0"/>
              </a:rPr>
              <a:t>GHỊ  LUẬN VĂN HỌC</a:t>
            </a:r>
            <a:endParaRPr lang="vi-VN" sz="4800" b="1" dirty="0">
              <a:solidFill>
                <a:srgbClr val="FF0000"/>
              </a:solidFill>
            </a:endParaRPr>
          </a:p>
        </p:txBody>
      </p:sp>
    </p:spTree>
    <p:extLst>
      <p:ext uri="{BB962C8B-B14F-4D97-AF65-F5344CB8AC3E}">
        <p14:creationId xmlns:p14="http://schemas.microsoft.com/office/powerpoint/2010/main" val="1886503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67" y="1556792"/>
            <a:ext cx="9144000" cy="1200329"/>
          </a:xfrm>
          <a:prstGeom prst="rect">
            <a:avLst/>
          </a:prstGeom>
        </p:spPr>
        <p:txBody>
          <a:bodyPr wrap="square">
            <a:spAutoFit/>
          </a:bodyPr>
          <a:lstStyle/>
          <a:p>
            <a:pPr algn="just">
              <a:spcAft>
                <a:spcPts val="0"/>
              </a:spcAft>
            </a:pPr>
            <a:r>
              <a:rPr lang="fr-FR" sz="2400" b="1" dirty="0">
                <a:effectLst/>
                <a:latin typeface="Times New Roman"/>
                <a:ea typeface="Times New Roman"/>
              </a:rPr>
              <a:t>Đề 1</a:t>
            </a:r>
            <a:r>
              <a:rPr lang="fr-FR" sz="2400" dirty="0">
                <a:effectLst/>
                <a:latin typeface="Times New Roman"/>
                <a:ea typeface="Times New Roman"/>
              </a:rPr>
              <a:t>: Phân tích nhân vật ông Hai Truyện ngắn ‘</a:t>
            </a:r>
            <a:r>
              <a:rPr lang="fr-FR" sz="2400" dirty="0">
                <a:latin typeface="Times New Roman"/>
                <a:ea typeface="Times New Roman"/>
              </a:rPr>
              <a:t>L</a:t>
            </a:r>
            <a:r>
              <a:rPr lang="fr-FR" sz="2400" dirty="0">
                <a:effectLst/>
                <a:latin typeface="Times New Roman"/>
                <a:ea typeface="Times New Roman"/>
              </a:rPr>
              <a:t>àng</a:t>
            </a:r>
            <a:r>
              <a:rPr lang="fr-FR" sz="2400" dirty="0">
                <a:latin typeface="Times New Roman"/>
                <a:ea typeface="Times New Roman"/>
              </a:rPr>
              <a:t>’’</a:t>
            </a:r>
            <a:r>
              <a:rPr lang="fr-FR" sz="2400" dirty="0">
                <a:effectLst/>
                <a:latin typeface="Times New Roman"/>
                <a:ea typeface="Times New Roman"/>
              </a:rPr>
              <a:t> của Kim Lân để làm nổi bật những chuyển biến mới trong tình cảm của người nông dân Việt Nam thời  kì kháng chiến chống thực dân Pháp.</a:t>
            </a:r>
            <a:endParaRPr lang="vi-VN" sz="2000" dirty="0">
              <a:effectLst/>
              <a:latin typeface="Times New Roman"/>
              <a:ea typeface="Times New Roman"/>
            </a:endParaRPr>
          </a:p>
        </p:txBody>
      </p:sp>
    </p:spTree>
    <p:extLst>
      <p:ext uri="{BB962C8B-B14F-4D97-AF65-F5344CB8AC3E}">
        <p14:creationId xmlns:p14="http://schemas.microsoft.com/office/powerpoint/2010/main" val="1339307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00204" y="-1"/>
            <a:ext cx="1221809" cy="584775"/>
          </a:xfrm>
          <a:prstGeom prst="rect">
            <a:avLst/>
          </a:prstGeom>
        </p:spPr>
        <p:txBody>
          <a:bodyPr wrap="none">
            <a:spAutoFit/>
          </a:bodyPr>
          <a:lstStyle/>
          <a:p>
            <a:pPr algn="just">
              <a:spcAft>
                <a:spcPts val="0"/>
              </a:spcAft>
            </a:pPr>
            <a:r>
              <a:rPr lang="fr-FR" sz="3200" b="1" dirty="0" err="1">
                <a:effectLst/>
                <a:latin typeface="Times New Roman"/>
                <a:ea typeface="Times New Roman"/>
              </a:rPr>
              <a:t>Dàn</a:t>
            </a:r>
            <a:r>
              <a:rPr lang="fr-FR" sz="3200" b="1" dirty="0">
                <a:effectLst/>
                <a:latin typeface="Times New Roman"/>
                <a:ea typeface="Times New Roman"/>
              </a:rPr>
              <a:t> ý</a:t>
            </a:r>
            <a:endParaRPr lang="vi-VN" sz="2800" dirty="0">
              <a:effectLst/>
              <a:latin typeface="Times New Roman"/>
              <a:ea typeface="Times New Roman"/>
            </a:endParaRPr>
          </a:p>
        </p:txBody>
      </p:sp>
      <p:sp>
        <p:nvSpPr>
          <p:cNvPr id="5" name="Rectangle 4"/>
          <p:cNvSpPr/>
          <p:nvPr/>
        </p:nvSpPr>
        <p:spPr>
          <a:xfrm>
            <a:off x="0" y="476672"/>
            <a:ext cx="8748464" cy="923330"/>
          </a:xfrm>
          <a:prstGeom prst="rect">
            <a:avLst/>
          </a:prstGeom>
        </p:spPr>
        <p:txBody>
          <a:bodyPr wrap="square">
            <a:spAutoFit/>
          </a:bodyPr>
          <a:lstStyle/>
          <a:p>
            <a:pPr algn="just">
              <a:spcAft>
                <a:spcPts val="0"/>
              </a:spcAft>
            </a:pPr>
            <a:r>
              <a:rPr lang="en-US" b="1" dirty="0">
                <a:effectLst/>
                <a:latin typeface="Times New Roman"/>
                <a:ea typeface="Times New Roman"/>
              </a:rPr>
              <a:t> </a:t>
            </a:r>
            <a:r>
              <a:rPr lang="en-US" b="1" u="sng" dirty="0">
                <a:effectLst/>
                <a:latin typeface="Times New Roman"/>
                <a:ea typeface="Times New Roman"/>
              </a:rPr>
              <a:t>A- </a:t>
            </a:r>
            <a:r>
              <a:rPr lang="en-US" b="1" u="sng" dirty="0" err="1">
                <a:effectLst/>
                <a:latin typeface="Times New Roman"/>
                <a:ea typeface="Times New Roman"/>
              </a:rPr>
              <a:t>Mở</a:t>
            </a:r>
            <a:r>
              <a:rPr lang="en-US" b="1" u="sng" dirty="0">
                <a:effectLst/>
                <a:latin typeface="Times New Roman"/>
                <a:ea typeface="Times New Roman"/>
              </a:rPr>
              <a:t> </a:t>
            </a:r>
            <a:r>
              <a:rPr lang="en-US" b="1" u="sng" dirty="0" err="1">
                <a:effectLst/>
                <a:latin typeface="Times New Roman"/>
                <a:ea typeface="Times New Roman"/>
              </a:rPr>
              <a:t>bài</a:t>
            </a:r>
            <a:r>
              <a:rPr lang="en-US" b="1" u="sng" dirty="0">
                <a:effectLst/>
                <a:latin typeface="Times New Roman"/>
                <a:ea typeface="Times New Roman"/>
              </a:rPr>
              <a:t>:</a:t>
            </a:r>
            <a:endParaRPr lang="vi-VN" sz="1600" dirty="0">
              <a:effectLst/>
              <a:latin typeface="Times New Roman"/>
              <a:ea typeface="Times New Roman"/>
            </a:endParaRPr>
          </a:p>
          <a:p>
            <a:pPr algn="just">
              <a:spcAft>
                <a:spcPts val="0"/>
              </a:spcAft>
            </a:pPr>
            <a:r>
              <a:rPr lang="en-US" dirty="0">
                <a:effectLst/>
                <a:latin typeface="Times New Roman"/>
                <a:ea typeface="Times New Roman"/>
              </a:rPr>
              <a:t>- </a:t>
            </a:r>
            <a:r>
              <a:rPr lang="en-US" dirty="0" err="1">
                <a:effectLst/>
                <a:latin typeface="Times New Roman"/>
                <a:ea typeface="Times New Roman"/>
              </a:rPr>
              <a:t>Giới</a:t>
            </a:r>
            <a:r>
              <a:rPr lang="en-US" dirty="0">
                <a:effectLst/>
                <a:latin typeface="Times New Roman"/>
                <a:ea typeface="Times New Roman"/>
              </a:rPr>
              <a:t> </a:t>
            </a:r>
            <a:r>
              <a:rPr lang="en-US" dirty="0" err="1">
                <a:effectLst/>
                <a:latin typeface="Times New Roman"/>
                <a:ea typeface="Times New Roman"/>
              </a:rPr>
              <a:t>thiệu</a:t>
            </a:r>
            <a:r>
              <a:rPr lang="en-US" dirty="0">
                <a:effectLst/>
                <a:latin typeface="Times New Roman"/>
                <a:ea typeface="Times New Roman"/>
              </a:rPr>
              <a:t> </a:t>
            </a:r>
            <a:r>
              <a:rPr lang="en-US" dirty="0" err="1">
                <a:effectLst/>
                <a:latin typeface="Times New Roman"/>
                <a:ea typeface="Times New Roman"/>
              </a:rPr>
              <a:t>tác</a:t>
            </a:r>
            <a:r>
              <a:rPr lang="en-US" dirty="0">
                <a:effectLst/>
                <a:latin typeface="Times New Roman"/>
                <a:ea typeface="Times New Roman"/>
              </a:rPr>
              <a:t> </a:t>
            </a:r>
            <a:r>
              <a:rPr lang="en-US" dirty="0" err="1">
                <a:effectLst/>
                <a:latin typeface="Times New Roman"/>
                <a:ea typeface="Times New Roman"/>
              </a:rPr>
              <a:t>giả</a:t>
            </a:r>
            <a:r>
              <a:rPr lang="en-US" dirty="0">
                <a:effectLst/>
                <a:latin typeface="Times New Roman"/>
                <a:ea typeface="Times New Roman"/>
              </a:rPr>
              <a:t> Kim </a:t>
            </a:r>
            <a:r>
              <a:rPr lang="en-US" dirty="0" err="1">
                <a:effectLst/>
                <a:latin typeface="Times New Roman"/>
                <a:ea typeface="Times New Roman"/>
              </a:rPr>
              <a:t>Lân</a:t>
            </a:r>
            <a:r>
              <a:rPr lang="en-US" dirty="0">
                <a:effectLst/>
                <a:latin typeface="Times New Roman"/>
                <a:ea typeface="Times New Roman"/>
              </a:rPr>
              <a:t>, </a:t>
            </a:r>
            <a:r>
              <a:rPr lang="en-US" dirty="0" err="1">
                <a:effectLst/>
                <a:latin typeface="Times New Roman"/>
                <a:ea typeface="Times New Roman"/>
              </a:rPr>
              <a:t>tác</a:t>
            </a:r>
            <a:r>
              <a:rPr lang="en-US" dirty="0">
                <a:effectLst/>
                <a:latin typeface="Times New Roman"/>
                <a:ea typeface="Times New Roman"/>
              </a:rPr>
              <a:t> </a:t>
            </a:r>
            <a:r>
              <a:rPr lang="en-US" dirty="0" err="1">
                <a:effectLst/>
                <a:latin typeface="Times New Roman"/>
                <a:ea typeface="Times New Roman"/>
              </a:rPr>
              <a:t>phẩm</a:t>
            </a:r>
            <a:r>
              <a:rPr lang="en-US" dirty="0">
                <a:effectLst/>
                <a:latin typeface="Times New Roman"/>
                <a:ea typeface="Times New Roman"/>
              </a:rPr>
              <a:t> </a:t>
            </a:r>
            <a:r>
              <a:rPr lang="en-US" dirty="0" err="1">
                <a:effectLst/>
                <a:latin typeface="Times New Roman"/>
                <a:ea typeface="Times New Roman"/>
              </a:rPr>
              <a:t>Làng</a:t>
            </a:r>
            <a:r>
              <a:rPr lang="en-US" dirty="0">
                <a:effectLst/>
                <a:latin typeface="Times New Roman"/>
                <a:ea typeface="Times New Roman"/>
              </a:rPr>
              <a:t>.</a:t>
            </a:r>
            <a:endParaRPr lang="vi-VN" sz="1600" dirty="0">
              <a:effectLst/>
              <a:latin typeface="Times New Roman"/>
              <a:ea typeface="Times New Roman"/>
            </a:endParaRPr>
          </a:p>
          <a:p>
            <a:pPr algn="just">
              <a:spcAft>
                <a:spcPts val="0"/>
              </a:spcAft>
            </a:pPr>
            <a:r>
              <a:rPr lang="en-US" dirty="0">
                <a:effectLst/>
                <a:latin typeface="Times New Roman"/>
                <a:ea typeface="Times New Roman"/>
              </a:rPr>
              <a:t>- </a:t>
            </a:r>
            <a:r>
              <a:rPr lang="en-US" dirty="0" err="1">
                <a:effectLst/>
                <a:latin typeface="Times New Roman"/>
                <a:ea typeface="Times New Roman"/>
              </a:rPr>
              <a:t>giới</a:t>
            </a:r>
            <a:r>
              <a:rPr lang="en-US" dirty="0">
                <a:effectLst/>
                <a:latin typeface="Times New Roman"/>
                <a:ea typeface="Times New Roman"/>
              </a:rPr>
              <a:t> </a:t>
            </a:r>
            <a:r>
              <a:rPr lang="en-US" dirty="0" err="1">
                <a:effectLst/>
                <a:latin typeface="Times New Roman"/>
                <a:ea typeface="Times New Roman"/>
              </a:rPr>
              <a:t>thiệu</a:t>
            </a:r>
            <a:r>
              <a:rPr lang="en-US" dirty="0">
                <a:effectLst/>
                <a:latin typeface="Times New Roman"/>
                <a:ea typeface="Times New Roman"/>
              </a:rPr>
              <a:t> </a:t>
            </a:r>
            <a:r>
              <a:rPr lang="en-US" dirty="0" err="1">
                <a:effectLst/>
                <a:latin typeface="Times New Roman"/>
                <a:ea typeface="Times New Roman"/>
              </a:rPr>
              <a:t>nhân</a:t>
            </a:r>
            <a:r>
              <a:rPr lang="en-US" dirty="0">
                <a:effectLst/>
                <a:latin typeface="Times New Roman"/>
                <a:ea typeface="Times New Roman"/>
              </a:rPr>
              <a:t> </a:t>
            </a:r>
            <a:r>
              <a:rPr lang="en-US" dirty="0" err="1">
                <a:effectLst/>
                <a:latin typeface="Times New Roman"/>
                <a:ea typeface="Times New Roman"/>
              </a:rPr>
              <a:t>vật</a:t>
            </a:r>
            <a:r>
              <a:rPr lang="en-US" dirty="0">
                <a:effectLst/>
                <a:latin typeface="Times New Roman"/>
                <a:ea typeface="Times New Roman"/>
              </a:rPr>
              <a:t> </a:t>
            </a:r>
            <a:r>
              <a:rPr lang="en-US" dirty="0" err="1">
                <a:effectLst/>
                <a:latin typeface="Times New Roman"/>
                <a:ea typeface="Times New Roman"/>
              </a:rPr>
              <a:t>ông</a:t>
            </a:r>
            <a:r>
              <a:rPr lang="en-US" dirty="0">
                <a:effectLst/>
                <a:latin typeface="Times New Roman"/>
                <a:ea typeface="Times New Roman"/>
              </a:rPr>
              <a:t> </a:t>
            </a:r>
            <a:r>
              <a:rPr lang="en-US" dirty="0" err="1">
                <a:effectLst/>
                <a:latin typeface="Times New Roman"/>
                <a:ea typeface="Times New Roman"/>
              </a:rPr>
              <a:t>hai</a:t>
            </a:r>
            <a:r>
              <a:rPr lang="en-US" dirty="0">
                <a:effectLst/>
                <a:latin typeface="Times New Roman"/>
                <a:ea typeface="Times New Roman"/>
              </a:rPr>
              <a:t> </a:t>
            </a:r>
            <a:r>
              <a:rPr lang="en-US" dirty="0" err="1">
                <a:effectLst/>
                <a:latin typeface="Times New Roman"/>
                <a:ea typeface="Times New Roman"/>
              </a:rPr>
              <a:t>và</a:t>
            </a:r>
            <a:r>
              <a:rPr lang="en-US" dirty="0">
                <a:effectLst/>
                <a:latin typeface="Times New Roman"/>
                <a:ea typeface="Times New Roman"/>
              </a:rPr>
              <a:t> </a:t>
            </a:r>
            <a:r>
              <a:rPr lang="en-US" dirty="0" err="1">
                <a:effectLst/>
                <a:latin typeface="Times New Roman"/>
                <a:ea typeface="Times New Roman"/>
              </a:rPr>
              <a:t>phẩm</a:t>
            </a:r>
            <a:r>
              <a:rPr lang="en-US" dirty="0">
                <a:effectLst/>
                <a:latin typeface="Times New Roman"/>
                <a:ea typeface="Times New Roman"/>
              </a:rPr>
              <a:t> </a:t>
            </a:r>
            <a:r>
              <a:rPr lang="en-US" dirty="0" err="1">
                <a:effectLst/>
                <a:latin typeface="Times New Roman"/>
                <a:ea typeface="Times New Roman"/>
              </a:rPr>
              <a:t>chất</a:t>
            </a:r>
            <a:r>
              <a:rPr lang="en-US" dirty="0">
                <a:effectLst/>
                <a:latin typeface="Times New Roman"/>
                <a:ea typeface="Times New Roman"/>
              </a:rPr>
              <a:t> </a:t>
            </a:r>
            <a:r>
              <a:rPr lang="en-US" dirty="0" err="1">
                <a:effectLst/>
                <a:latin typeface="Times New Roman"/>
                <a:ea typeface="Times New Roman"/>
              </a:rPr>
              <a:t>của</a:t>
            </a:r>
            <a:r>
              <a:rPr lang="en-US" dirty="0">
                <a:effectLst/>
                <a:latin typeface="Times New Roman"/>
                <a:ea typeface="Times New Roman"/>
              </a:rPr>
              <a:t> </a:t>
            </a:r>
            <a:r>
              <a:rPr lang="en-US" dirty="0" err="1">
                <a:effectLst/>
                <a:latin typeface="Times New Roman"/>
                <a:ea typeface="Times New Roman"/>
              </a:rPr>
              <a:t>ông</a:t>
            </a:r>
            <a:endParaRPr lang="vi-VN" dirty="0"/>
          </a:p>
        </p:txBody>
      </p:sp>
      <p:sp>
        <p:nvSpPr>
          <p:cNvPr id="6" name="Rectangle 5"/>
          <p:cNvSpPr/>
          <p:nvPr/>
        </p:nvSpPr>
        <p:spPr>
          <a:xfrm>
            <a:off x="0" y="1400002"/>
            <a:ext cx="9144000" cy="1754326"/>
          </a:xfrm>
          <a:prstGeom prst="rect">
            <a:avLst/>
          </a:prstGeom>
        </p:spPr>
        <p:txBody>
          <a:bodyPr wrap="square">
            <a:spAutoFit/>
          </a:bodyPr>
          <a:lstStyle/>
          <a:p>
            <a:pPr algn="just">
              <a:spcAft>
                <a:spcPts val="0"/>
              </a:spcAft>
            </a:pPr>
            <a:r>
              <a:rPr lang="en-US" b="1" u="sng" dirty="0">
                <a:effectLst/>
                <a:latin typeface="Times New Roman"/>
                <a:ea typeface="Times New Roman"/>
              </a:rPr>
              <a:t>B- </a:t>
            </a:r>
            <a:r>
              <a:rPr lang="en-US" b="1" u="sng" dirty="0" err="1">
                <a:effectLst/>
                <a:latin typeface="Times New Roman"/>
                <a:ea typeface="Times New Roman"/>
              </a:rPr>
              <a:t>Thân</a:t>
            </a:r>
            <a:r>
              <a:rPr lang="en-US" b="1" u="sng" dirty="0">
                <a:effectLst/>
                <a:latin typeface="Times New Roman"/>
                <a:ea typeface="Times New Roman"/>
              </a:rPr>
              <a:t> </a:t>
            </a:r>
            <a:r>
              <a:rPr lang="en-US" b="1" u="sng" dirty="0" err="1">
                <a:effectLst/>
                <a:latin typeface="Times New Roman"/>
                <a:ea typeface="Times New Roman"/>
              </a:rPr>
              <a:t>bài</a:t>
            </a:r>
            <a:endParaRPr lang="vi-VN" sz="1600" dirty="0">
              <a:effectLst/>
              <a:latin typeface="Times New Roman"/>
              <a:ea typeface="Times New Roman"/>
            </a:endParaRPr>
          </a:p>
          <a:p>
            <a:pPr algn="just">
              <a:spcAft>
                <a:spcPts val="0"/>
              </a:spcAft>
            </a:pPr>
            <a:r>
              <a:rPr lang="en-US" dirty="0">
                <a:effectLst/>
                <a:latin typeface="Times New Roman"/>
                <a:ea typeface="Times New Roman"/>
              </a:rPr>
              <a:t>   * </a:t>
            </a:r>
            <a:r>
              <a:rPr lang="en-US" dirty="0" err="1">
                <a:effectLst/>
                <a:latin typeface="Times New Roman"/>
                <a:ea typeface="Times New Roman"/>
              </a:rPr>
              <a:t>Nhận</a:t>
            </a:r>
            <a:r>
              <a:rPr lang="en-US" dirty="0">
                <a:effectLst/>
                <a:latin typeface="Times New Roman"/>
                <a:ea typeface="Times New Roman"/>
              </a:rPr>
              <a:t> </a:t>
            </a:r>
            <a:r>
              <a:rPr lang="en-US" dirty="0" err="1">
                <a:effectLst/>
                <a:latin typeface="Times New Roman"/>
                <a:ea typeface="Times New Roman"/>
              </a:rPr>
              <a:t>xét</a:t>
            </a:r>
            <a:r>
              <a:rPr lang="en-US" dirty="0">
                <a:effectLst/>
                <a:latin typeface="Times New Roman"/>
                <a:ea typeface="Times New Roman"/>
              </a:rPr>
              <a:t> </a:t>
            </a:r>
            <a:r>
              <a:rPr lang="en-US" dirty="0" err="1">
                <a:latin typeface="Times New Roman"/>
                <a:ea typeface="Times New Roman"/>
              </a:rPr>
              <a:t>k</a:t>
            </a:r>
            <a:r>
              <a:rPr lang="en-US" dirty="0" err="1">
                <a:effectLst/>
                <a:latin typeface="Times New Roman"/>
                <a:ea typeface="Times New Roman"/>
              </a:rPr>
              <a:t>hái</a:t>
            </a:r>
            <a:r>
              <a:rPr lang="en-US" dirty="0">
                <a:effectLst/>
                <a:latin typeface="Times New Roman"/>
                <a:ea typeface="Times New Roman"/>
              </a:rPr>
              <a:t> </a:t>
            </a:r>
            <a:r>
              <a:rPr lang="en-US" dirty="0" err="1">
                <a:effectLst/>
                <a:latin typeface="Times New Roman"/>
                <a:ea typeface="Times New Roman"/>
              </a:rPr>
              <a:t>quát</a:t>
            </a:r>
            <a:r>
              <a:rPr lang="en-US" dirty="0">
                <a:effectLst/>
                <a:latin typeface="Times New Roman"/>
                <a:ea typeface="Times New Roman"/>
              </a:rPr>
              <a:t>: </a:t>
            </a:r>
            <a:endParaRPr lang="vi-VN" sz="1600" dirty="0">
              <a:effectLst/>
              <a:latin typeface="Times New Roman"/>
              <a:ea typeface="Times New Roman"/>
            </a:endParaRPr>
          </a:p>
          <a:p>
            <a:pPr algn="just">
              <a:spcAft>
                <a:spcPts val="0"/>
              </a:spcAft>
            </a:pPr>
            <a:r>
              <a:rPr lang="en-US" dirty="0">
                <a:effectLst/>
                <a:latin typeface="Times New Roman"/>
                <a:ea typeface="Times New Roman"/>
              </a:rPr>
              <a:t>-</a:t>
            </a:r>
            <a:r>
              <a:rPr lang="en-US" i="1" dirty="0" err="1">
                <a:effectLst/>
                <a:latin typeface="Times New Roman"/>
                <a:ea typeface="Times New Roman"/>
              </a:rPr>
              <a:t>Làng</a:t>
            </a:r>
            <a:r>
              <a:rPr lang="en-US" dirty="0">
                <a:effectLst/>
                <a:latin typeface="Times New Roman"/>
                <a:ea typeface="Times New Roman"/>
              </a:rPr>
              <a:t> </a:t>
            </a:r>
            <a:r>
              <a:rPr lang="en-US" dirty="0" err="1">
                <a:effectLst/>
                <a:latin typeface="Times New Roman"/>
                <a:ea typeface="Times New Roman"/>
              </a:rPr>
              <a:t>sáng</a:t>
            </a:r>
            <a:r>
              <a:rPr lang="en-US" dirty="0">
                <a:effectLst/>
                <a:latin typeface="Times New Roman"/>
                <a:ea typeface="Times New Roman"/>
              </a:rPr>
              <a:t> </a:t>
            </a:r>
            <a:r>
              <a:rPr lang="en-US" dirty="0" err="1">
                <a:effectLst/>
                <a:latin typeface="Times New Roman"/>
                <a:ea typeface="Times New Roman"/>
              </a:rPr>
              <a:t>tác</a:t>
            </a:r>
            <a:r>
              <a:rPr lang="en-US" dirty="0">
                <a:effectLst/>
                <a:latin typeface="Times New Roman"/>
                <a:ea typeface="Times New Roman"/>
              </a:rPr>
              <a:t> </a:t>
            </a:r>
            <a:r>
              <a:rPr lang="en-US" dirty="0" err="1">
                <a:effectLst/>
                <a:latin typeface="Times New Roman"/>
                <a:ea typeface="Times New Roman"/>
              </a:rPr>
              <a:t>năm</a:t>
            </a:r>
            <a:r>
              <a:rPr lang="en-US" dirty="0">
                <a:effectLst/>
                <a:latin typeface="Times New Roman"/>
                <a:ea typeface="Times New Roman"/>
              </a:rPr>
              <a:t> 1948 </a:t>
            </a:r>
            <a:r>
              <a:rPr lang="en-US" dirty="0" err="1">
                <a:effectLst/>
                <a:latin typeface="Times New Roman"/>
                <a:ea typeface="Times New Roman"/>
              </a:rPr>
              <a:t>trong</a:t>
            </a:r>
            <a:r>
              <a:rPr lang="en-US" dirty="0">
                <a:effectLst/>
                <a:latin typeface="Times New Roman"/>
                <a:ea typeface="Times New Roman"/>
              </a:rPr>
              <a:t> </a:t>
            </a:r>
            <a:r>
              <a:rPr lang="en-US" dirty="0" err="1">
                <a:effectLst/>
                <a:latin typeface="Times New Roman"/>
                <a:ea typeface="Times New Roman"/>
              </a:rPr>
              <a:t>thời</a:t>
            </a:r>
            <a:r>
              <a:rPr lang="en-US" dirty="0">
                <a:effectLst/>
                <a:latin typeface="Times New Roman"/>
                <a:ea typeface="Times New Roman"/>
              </a:rPr>
              <a:t> </a:t>
            </a:r>
            <a:r>
              <a:rPr lang="en-US" dirty="0" err="1">
                <a:effectLst/>
                <a:latin typeface="Times New Roman"/>
                <a:ea typeface="Times New Roman"/>
              </a:rPr>
              <a:t>kì</a:t>
            </a:r>
            <a:r>
              <a:rPr lang="en-US" dirty="0">
                <a:effectLst/>
                <a:latin typeface="Times New Roman"/>
                <a:ea typeface="Times New Roman"/>
              </a:rPr>
              <a:t> </a:t>
            </a:r>
            <a:r>
              <a:rPr lang="en-US" dirty="0" err="1">
                <a:effectLst/>
                <a:latin typeface="Times New Roman"/>
                <a:ea typeface="Times New Roman"/>
              </a:rPr>
              <a:t>đầu</a:t>
            </a:r>
            <a:r>
              <a:rPr lang="en-US" dirty="0">
                <a:effectLst/>
                <a:latin typeface="Times New Roman"/>
                <a:ea typeface="Times New Roman"/>
              </a:rPr>
              <a:t> </a:t>
            </a:r>
            <a:r>
              <a:rPr lang="en-US" dirty="0" err="1">
                <a:effectLst/>
                <a:latin typeface="Times New Roman"/>
                <a:ea typeface="Times New Roman"/>
              </a:rPr>
              <a:t>kháng</a:t>
            </a:r>
            <a:r>
              <a:rPr lang="en-US" dirty="0">
                <a:effectLst/>
                <a:latin typeface="Times New Roman"/>
                <a:ea typeface="Times New Roman"/>
              </a:rPr>
              <a:t> </a:t>
            </a:r>
            <a:r>
              <a:rPr lang="en-US" dirty="0" err="1">
                <a:effectLst/>
                <a:latin typeface="Times New Roman"/>
                <a:ea typeface="Times New Roman"/>
              </a:rPr>
              <a:t>chiến</a:t>
            </a:r>
            <a:r>
              <a:rPr lang="en-US" dirty="0">
                <a:effectLst/>
                <a:latin typeface="Times New Roman"/>
                <a:ea typeface="Times New Roman"/>
              </a:rPr>
              <a:t> </a:t>
            </a:r>
            <a:r>
              <a:rPr lang="en-US" dirty="0" err="1">
                <a:effectLst/>
                <a:latin typeface="Times New Roman"/>
                <a:ea typeface="Times New Roman"/>
              </a:rPr>
              <a:t>chống</a:t>
            </a:r>
            <a:r>
              <a:rPr lang="en-US" dirty="0">
                <a:effectLst/>
                <a:latin typeface="Times New Roman"/>
                <a:ea typeface="Times New Roman"/>
              </a:rPr>
              <a:t> </a:t>
            </a:r>
            <a:r>
              <a:rPr lang="en-US" dirty="0" err="1">
                <a:effectLst/>
                <a:latin typeface="Times New Roman"/>
                <a:ea typeface="Times New Roman"/>
              </a:rPr>
              <a:t>Pháp</a:t>
            </a:r>
            <a:r>
              <a:rPr lang="en-US" dirty="0">
                <a:effectLst/>
                <a:latin typeface="Times New Roman"/>
                <a:ea typeface="Times New Roman"/>
              </a:rPr>
              <a:t>. </a:t>
            </a:r>
          </a:p>
          <a:p>
            <a:pPr algn="just">
              <a:spcAft>
                <a:spcPts val="0"/>
              </a:spcAft>
            </a:pPr>
            <a:r>
              <a:rPr lang="en-US" dirty="0">
                <a:latin typeface="Times New Roman"/>
                <a:ea typeface="Times New Roman"/>
              </a:rPr>
              <a:t>- </a:t>
            </a:r>
            <a:r>
              <a:rPr lang="en-US" dirty="0" err="1">
                <a:effectLst/>
                <a:latin typeface="Times New Roman"/>
                <a:ea typeface="Times New Roman"/>
              </a:rPr>
              <a:t>Tác</a:t>
            </a:r>
            <a:r>
              <a:rPr lang="en-US" dirty="0">
                <a:effectLst/>
                <a:latin typeface="Times New Roman"/>
                <a:ea typeface="Times New Roman"/>
              </a:rPr>
              <a:t> </a:t>
            </a:r>
            <a:r>
              <a:rPr lang="en-US" dirty="0" err="1">
                <a:effectLst/>
                <a:latin typeface="Times New Roman"/>
                <a:ea typeface="Times New Roman"/>
              </a:rPr>
              <a:t>phẩm</a:t>
            </a:r>
            <a:r>
              <a:rPr lang="en-US" dirty="0">
                <a:effectLst/>
                <a:latin typeface="Times New Roman"/>
                <a:ea typeface="Times New Roman"/>
              </a:rPr>
              <a:t> </a:t>
            </a:r>
            <a:r>
              <a:rPr lang="en-US" dirty="0" err="1">
                <a:effectLst/>
                <a:latin typeface="Times New Roman"/>
                <a:ea typeface="Times New Roman"/>
              </a:rPr>
              <a:t>tập</a:t>
            </a:r>
            <a:r>
              <a:rPr lang="en-US" dirty="0">
                <a:effectLst/>
                <a:latin typeface="Times New Roman"/>
                <a:ea typeface="Times New Roman"/>
              </a:rPr>
              <a:t> </a:t>
            </a:r>
            <a:r>
              <a:rPr lang="en-US" dirty="0" err="1">
                <a:effectLst/>
                <a:latin typeface="Times New Roman"/>
                <a:ea typeface="Times New Roman"/>
              </a:rPr>
              <a:t>trung</a:t>
            </a:r>
            <a:r>
              <a:rPr lang="en-US" dirty="0">
                <a:effectLst/>
                <a:latin typeface="Times New Roman"/>
                <a:ea typeface="Times New Roman"/>
              </a:rPr>
              <a:t> </a:t>
            </a:r>
            <a:r>
              <a:rPr lang="en-US" dirty="0" err="1">
                <a:effectLst/>
                <a:latin typeface="Times New Roman"/>
                <a:ea typeface="Times New Roman"/>
              </a:rPr>
              <a:t>đi</a:t>
            </a:r>
            <a:r>
              <a:rPr lang="en-US" dirty="0">
                <a:effectLst/>
                <a:latin typeface="Times New Roman"/>
                <a:ea typeface="Times New Roman"/>
              </a:rPr>
              <a:t> </a:t>
            </a:r>
            <a:r>
              <a:rPr lang="en-US" dirty="0" err="1">
                <a:effectLst/>
                <a:latin typeface="Times New Roman"/>
                <a:ea typeface="Times New Roman"/>
              </a:rPr>
              <a:t>khai</a:t>
            </a:r>
            <a:r>
              <a:rPr lang="en-US" dirty="0">
                <a:effectLst/>
                <a:latin typeface="Times New Roman"/>
                <a:ea typeface="Times New Roman"/>
              </a:rPr>
              <a:t> </a:t>
            </a:r>
            <a:r>
              <a:rPr lang="en-US" dirty="0" err="1">
                <a:effectLst/>
                <a:latin typeface="Times New Roman"/>
                <a:ea typeface="Times New Roman"/>
              </a:rPr>
              <a:t>thác</a:t>
            </a:r>
            <a:r>
              <a:rPr lang="en-US" dirty="0">
                <a:effectLst/>
                <a:latin typeface="Times New Roman"/>
                <a:ea typeface="Times New Roman"/>
              </a:rPr>
              <a:t> </a:t>
            </a:r>
            <a:r>
              <a:rPr lang="en-US" dirty="0" err="1">
                <a:effectLst/>
                <a:latin typeface="Times New Roman"/>
                <a:ea typeface="Times New Roman"/>
              </a:rPr>
              <a:t>tình</a:t>
            </a:r>
            <a:r>
              <a:rPr lang="en-US" dirty="0">
                <a:effectLst/>
                <a:latin typeface="Times New Roman"/>
                <a:ea typeface="Times New Roman"/>
              </a:rPr>
              <a:t> </a:t>
            </a:r>
            <a:r>
              <a:rPr lang="en-US" dirty="0" err="1">
                <a:effectLst/>
                <a:latin typeface="Times New Roman"/>
                <a:ea typeface="Times New Roman"/>
              </a:rPr>
              <a:t>cảm</a:t>
            </a:r>
            <a:r>
              <a:rPr lang="en-US" dirty="0">
                <a:effectLst/>
                <a:latin typeface="Times New Roman"/>
                <a:ea typeface="Times New Roman"/>
              </a:rPr>
              <a:t> </a:t>
            </a:r>
            <a:r>
              <a:rPr lang="en-US" dirty="0" err="1">
                <a:effectLst/>
                <a:latin typeface="Times New Roman"/>
                <a:ea typeface="Times New Roman"/>
              </a:rPr>
              <a:t>cao</a:t>
            </a:r>
            <a:r>
              <a:rPr lang="en-US" dirty="0">
                <a:effectLst/>
                <a:latin typeface="Times New Roman"/>
                <a:ea typeface="Times New Roman"/>
              </a:rPr>
              <a:t> </a:t>
            </a:r>
            <a:r>
              <a:rPr lang="en-US" dirty="0" err="1">
                <a:effectLst/>
                <a:latin typeface="Times New Roman"/>
                <a:ea typeface="Times New Roman"/>
              </a:rPr>
              <a:t>đẹp</a:t>
            </a:r>
            <a:r>
              <a:rPr lang="en-US" dirty="0">
                <a:effectLst/>
                <a:latin typeface="Times New Roman"/>
                <a:ea typeface="Times New Roman"/>
              </a:rPr>
              <a:t> </a:t>
            </a:r>
            <a:r>
              <a:rPr lang="en-US" dirty="0" err="1">
                <a:effectLst/>
                <a:latin typeface="Times New Roman"/>
                <a:ea typeface="Times New Roman"/>
              </a:rPr>
              <a:t>của</a:t>
            </a:r>
            <a:r>
              <a:rPr lang="en-US" dirty="0">
                <a:effectLst/>
                <a:latin typeface="Times New Roman"/>
                <a:ea typeface="Times New Roman"/>
              </a:rPr>
              <a:t> </a:t>
            </a:r>
            <a:r>
              <a:rPr lang="en-US" dirty="0" err="1">
                <a:effectLst/>
                <a:latin typeface="Times New Roman"/>
                <a:ea typeface="Times New Roman"/>
              </a:rPr>
              <a:t>nv</a:t>
            </a:r>
            <a:r>
              <a:rPr lang="en-US" dirty="0">
                <a:effectLst/>
                <a:latin typeface="Times New Roman"/>
                <a:ea typeface="Times New Roman"/>
              </a:rPr>
              <a:t> </a:t>
            </a:r>
            <a:r>
              <a:rPr lang="en-US" dirty="0" err="1">
                <a:effectLst/>
                <a:latin typeface="Times New Roman"/>
                <a:ea typeface="Times New Roman"/>
              </a:rPr>
              <a:t>Ông</a:t>
            </a:r>
            <a:r>
              <a:rPr lang="en-US" dirty="0">
                <a:effectLst/>
                <a:latin typeface="Times New Roman"/>
                <a:ea typeface="Times New Roman"/>
              </a:rPr>
              <a:t> Hai </a:t>
            </a:r>
            <a:r>
              <a:rPr lang="en-US" dirty="0" err="1">
                <a:effectLst/>
                <a:latin typeface="Times New Roman"/>
                <a:ea typeface="Times New Roman"/>
              </a:rPr>
              <a:t>điển</a:t>
            </a:r>
            <a:r>
              <a:rPr lang="en-US" dirty="0">
                <a:effectLst/>
                <a:latin typeface="Times New Roman"/>
                <a:ea typeface="Times New Roman"/>
              </a:rPr>
              <a:t> </a:t>
            </a:r>
            <a:r>
              <a:rPr lang="en-US" dirty="0" err="1">
                <a:effectLst/>
                <a:latin typeface="Times New Roman"/>
                <a:ea typeface="Times New Roman"/>
              </a:rPr>
              <a:t>hình</a:t>
            </a:r>
            <a:r>
              <a:rPr lang="en-US" dirty="0">
                <a:effectLst/>
                <a:latin typeface="Times New Roman"/>
                <a:ea typeface="Times New Roman"/>
              </a:rPr>
              <a:t> </a:t>
            </a:r>
            <a:r>
              <a:rPr lang="en-US" dirty="0" err="1">
                <a:effectLst/>
                <a:latin typeface="Times New Roman"/>
                <a:ea typeface="Times New Roman"/>
              </a:rPr>
              <a:t>cho</a:t>
            </a:r>
            <a:r>
              <a:rPr lang="en-US" dirty="0">
                <a:effectLst/>
                <a:latin typeface="Times New Roman"/>
                <a:ea typeface="Times New Roman"/>
              </a:rPr>
              <a:t> </a:t>
            </a:r>
            <a:r>
              <a:rPr lang="en-US" dirty="0" err="1">
                <a:effectLst/>
                <a:latin typeface="Times New Roman"/>
                <a:ea typeface="Times New Roman"/>
              </a:rPr>
              <a:t>người</a:t>
            </a:r>
            <a:r>
              <a:rPr lang="en-US" dirty="0">
                <a:effectLst/>
                <a:latin typeface="Times New Roman"/>
                <a:ea typeface="Times New Roman"/>
              </a:rPr>
              <a:t> </a:t>
            </a:r>
            <a:r>
              <a:rPr lang="en-US" dirty="0" err="1">
                <a:effectLst/>
                <a:latin typeface="Times New Roman"/>
                <a:ea typeface="Times New Roman"/>
              </a:rPr>
              <a:t>nông</a:t>
            </a:r>
            <a:r>
              <a:rPr lang="en-US" dirty="0">
                <a:effectLst/>
                <a:latin typeface="Times New Roman"/>
                <a:ea typeface="Times New Roman"/>
              </a:rPr>
              <a:t> </a:t>
            </a:r>
            <a:r>
              <a:rPr lang="en-US" dirty="0" err="1">
                <a:effectLst/>
                <a:latin typeface="Times New Roman"/>
                <a:ea typeface="Times New Roman"/>
              </a:rPr>
              <a:t>dân</a:t>
            </a:r>
            <a:r>
              <a:rPr lang="en-US" dirty="0">
                <a:effectLst/>
                <a:latin typeface="Times New Roman"/>
                <a:ea typeface="Times New Roman"/>
              </a:rPr>
              <a:t> </a:t>
            </a:r>
            <a:r>
              <a:rPr lang="en-US" dirty="0" err="1">
                <a:effectLst/>
                <a:latin typeface="Times New Roman"/>
                <a:ea typeface="Times New Roman"/>
              </a:rPr>
              <a:t>trong</a:t>
            </a:r>
            <a:r>
              <a:rPr lang="en-US" dirty="0">
                <a:effectLst/>
                <a:latin typeface="Times New Roman"/>
                <a:ea typeface="Times New Roman"/>
              </a:rPr>
              <a:t> </a:t>
            </a:r>
            <a:r>
              <a:rPr lang="en-US" dirty="0" err="1">
                <a:effectLst/>
                <a:latin typeface="Times New Roman"/>
                <a:ea typeface="Times New Roman"/>
              </a:rPr>
              <a:t>kháng</a:t>
            </a:r>
            <a:r>
              <a:rPr lang="en-US" dirty="0">
                <a:effectLst/>
                <a:latin typeface="Times New Roman"/>
                <a:ea typeface="Times New Roman"/>
              </a:rPr>
              <a:t> </a:t>
            </a:r>
            <a:r>
              <a:rPr lang="en-US" dirty="0" err="1">
                <a:effectLst/>
                <a:latin typeface="Times New Roman"/>
                <a:ea typeface="Times New Roman"/>
              </a:rPr>
              <a:t>chiến</a:t>
            </a:r>
            <a:r>
              <a:rPr lang="en-US" dirty="0">
                <a:effectLst/>
                <a:latin typeface="Times New Roman"/>
                <a:ea typeface="Times New Roman"/>
              </a:rPr>
              <a:t>. </a:t>
            </a:r>
            <a:r>
              <a:rPr lang="en-US" dirty="0" err="1">
                <a:effectLst/>
                <a:latin typeface="Times New Roman"/>
                <a:ea typeface="Times New Roman"/>
              </a:rPr>
              <a:t>Họ</a:t>
            </a:r>
            <a:r>
              <a:rPr lang="en-US" dirty="0">
                <a:effectLst/>
                <a:latin typeface="Times New Roman"/>
                <a:ea typeface="Times New Roman"/>
              </a:rPr>
              <a:t> </a:t>
            </a:r>
            <a:r>
              <a:rPr lang="en-US" dirty="0" err="1">
                <a:effectLst/>
                <a:latin typeface="Times New Roman"/>
                <a:ea typeface="Times New Roman"/>
              </a:rPr>
              <a:t>yêu</a:t>
            </a:r>
            <a:r>
              <a:rPr lang="en-US" dirty="0">
                <a:effectLst/>
                <a:latin typeface="Times New Roman"/>
                <a:ea typeface="Times New Roman"/>
              </a:rPr>
              <a:t> </a:t>
            </a:r>
            <a:r>
              <a:rPr lang="en-US" dirty="0" err="1">
                <a:effectLst/>
                <a:latin typeface="Times New Roman"/>
                <a:ea typeface="Times New Roman"/>
              </a:rPr>
              <a:t>làng</a:t>
            </a:r>
            <a:r>
              <a:rPr lang="en-US" dirty="0">
                <a:effectLst/>
                <a:latin typeface="Times New Roman"/>
                <a:ea typeface="Times New Roman"/>
              </a:rPr>
              <a:t> </a:t>
            </a:r>
            <a:r>
              <a:rPr lang="en-US" dirty="0" err="1">
                <a:effectLst/>
                <a:latin typeface="Times New Roman"/>
                <a:ea typeface="Times New Roman"/>
              </a:rPr>
              <a:t>xóm</a:t>
            </a:r>
            <a:r>
              <a:rPr lang="en-US" dirty="0">
                <a:effectLst/>
                <a:latin typeface="Times New Roman"/>
                <a:ea typeface="Times New Roman"/>
              </a:rPr>
              <a:t>, </a:t>
            </a:r>
            <a:r>
              <a:rPr lang="en-US" dirty="0" err="1">
                <a:effectLst/>
                <a:latin typeface="Times New Roman"/>
                <a:ea typeface="Times New Roman"/>
              </a:rPr>
              <a:t>quê</a:t>
            </a:r>
            <a:r>
              <a:rPr lang="en-US" dirty="0">
                <a:effectLst/>
                <a:latin typeface="Times New Roman"/>
                <a:ea typeface="Times New Roman"/>
              </a:rPr>
              <a:t> </a:t>
            </a:r>
            <a:r>
              <a:rPr lang="en-US" dirty="0" err="1">
                <a:effectLst/>
                <a:latin typeface="Times New Roman"/>
                <a:ea typeface="Times New Roman"/>
              </a:rPr>
              <a:t>hương</a:t>
            </a:r>
            <a:r>
              <a:rPr lang="en-US" dirty="0">
                <a:effectLst/>
                <a:latin typeface="Times New Roman"/>
                <a:ea typeface="Times New Roman"/>
              </a:rPr>
              <a:t> </a:t>
            </a:r>
            <a:r>
              <a:rPr lang="en-US" dirty="0" err="1">
                <a:effectLst/>
                <a:latin typeface="Times New Roman"/>
                <a:ea typeface="Times New Roman"/>
              </a:rPr>
              <a:t>hoà</a:t>
            </a:r>
            <a:r>
              <a:rPr lang="en-US" dirty="0">
                <a:effectLst/>
                <a:latin typeface="Times New Roman"/>
                <a:ea typeface="Times New Roman"/>
              </a:rPr>
              <a:t> </a:t>
            </a:r>
            <a:r>
              <a:rPr lang="en-US" dirty="0" err="1">
                <a:effectLst/>
                <a:latin typeface="Times New Roman"/>
                <a:ea typeface="Times New Roman"/>
              </a:rPr>
              <a:t>nhập</a:t>
            </a:r>
            <a:r>
              <a:rPr lang="en-US" dirty="0">
                <a:effectLst/>
                <a:latin typeface="Times New Roman"/>
                <a:ea typeface="Times New Roman"/>
              </a:rPr>
              <a:t> </a:t>
            </a:r>
            <a:r>
              <a:rPr lang="en-US" dirty="0" err="1">
                <a:effectLst/>
                <a:latin typeface="Times New Roman"/>
                <a:ea typeface="Times New Roman"/>
              </a:rPr>
              <a:t>trong</a:t>
            </a:r>
            <a:r>
              <a:rPr lang="en-US" dirty="0">
                <a:effectLst/>
                <a:latin typeface="Times New Roman"/>
                <a:ea typeface="Times New Roman"/>
              </a:rPr>
              <a:t> </a:t>
            </a:r>
            <a:r>
              <a:rPr lang="en-US" dirty="0" err="1">
                <a:effectLst/>
                <a:latin typeface="Times New Roman"/>
                <a:ea typeface="Times New Roman"/>
              </a:rPr>
              <a:t>tình</a:t>
            </a:r>
            <a:r>
              <a:rPr lang="en-US" dirty="0">
                <a:effectLst/>
                <a:latin typeface="Times New Roman"/>
                <a:ea typeface="Times New Roman"/>
              </a:rPr>
              <a:t> </a:t>
            </a:r>
            <a:r>
              <a:rPr lang="en-US" dirty="0" err="1">
                <a:effectLst/>
                <a:latin typeface="Times New Roman"/>
                <a:ea typeface="Times New Roman"/>
              </a:rPr>
              <a:t>yêu</a:t>
            </a:r>
            <a:r>
              <a:rPr lang="en-US" dirty="0">
                <a:effectLst/>
                <a:latin typeface="Times New Roman"/>
                <a:ea typeface="Times New Roman"/>
              </a:rPr>
              <a:t> </a:t>
            </a:r>
            <a:r>
              <a:rPr lang="en-US" dirty="0" err="1">
                <a:effectLst/>
                <a:latin typeface="Times New Roman"/>
                <a:ea typeface="Times New Roman"/>
              </a:rPr>
              <a:t>nước</a:t>
            </a:r>
            <a:r>
              <a:rPr lang="en-US" dirty="0">
                <a:effectLst/>
                <a:latin typeface="Times New Roman"/>
                <a:ea typeface="Times New Roman"/>
              </a:rPr>
              <a:t>, </a:t>
            </a:r>
            <a:r>
              <a:rPr lang="en-US" dirty="0" err="1">
                <a:effectLst/>
                <a:latin typeface="Times New Roman"/>
                <a:ea typeface="Times New Roman"/>
              </a:rPr>
              <a:t>tinh</a:t>
            </a:r>
            <a:r>
              <a:rPr lang="en-US" dirty="0">
                <a:effectLst/>
                <a:latin typeface="Times New Roman"/>
                <a:ea typeface="Times New Roman"/>
              </a:rPr>
              <a:t> </a:t>
            </a:r>
            <a:r>
              <a:rPr lang="en-US" dirty="0" err="1">
                <a:effectLst/>
                <a:latin typeface="Times New Roman"/>
                <a:ea typeface="Times New Roman"/>
              </a:rPr>
              <a:t>thần</a:t>
            </a:r>
            <a:r>
              <a:rPr lang="en-US" dirty="0">
                <a:effectLst/>
                <a:latin typeface="Times New Roman"/>
                <a:ea typeface="Times New Roman"/>
              </a:rPr>
              <a:t> </a:t>
            </a:r>
            <a:r>
              <a:rPr lang="en-US" dirty="0" err="1">
                <a:effectLst/>
                <a:latin typeface="Times New Roman"/>
                <a:ea typeface="Times New Roman"/>
              </a:rPr>
              <a:t>kháng</a:t>
            </a:r>
            <a:r>
              <a:rPr lang="en-US" dirty="0">
                <a:effectLst/>
                <a:latin typeface="Times New Roman"/>
                <a:ea typeface="Times New Roman"/>
              </a:rPr>
              <a:t> </a:t>
            </a:r>
            <a:r>
              <a:rPr lang="en-US" dirty="0" err="1">
                <a:effectLst/>
                <a:latin typeface="Times New Roman"/>
                <a:ea typeface="Times New Roman"/>
              </a:rPr>
              <a:t>chiến</a:t>
            </a:r>
            <a:r>
              <a:rPr lang="en-US" dirty="0">
                <a:effectLst/>
                <a:latin typeface="Times New Roman"/>
                <a:ea typeface="Times New Roman"/>
              </a:rPr>
              <a:t>. </a:t>
            </a:r>
            <a:r>
              <a:rPr lang="en-US" dirty="0" err="1">
                <a:effectLst/>
                <a:latin typeface="Times New Roman"/>
                <a:ea typeface="Times New Roman"/>
              </a:rPr>
              <a:t>Tình</a:t>
            </a:r>
            <a:r>
              <a:rPr lang="en-US" dirty="0">
                <a:effectLst/>
                <a:latin typeface="Times New Roman"/>
                <a:ea typeface="Times New Roman"/>
              </a:rPr>
              <a:t> </a:t>
            </a:r>
            <a:r>
              <a:rPr lang="en-US" dirty="0" err="1">
                <a:effectLst/>
                <a:latin typeface="Times New Roman"/>
                <a:ea typeface="Times New Roman"/>
              </a:rPr>
              <a:t>cảm</a:t>
            </a:r>
            <a:r>
              <a:rPr lang="en-US" dirty="0">
                <a:effectLst/>
                <a:latin typeface="Times New Roman"/>
                <a:ea typeface="Times New Roman"/>
              </a:rPr>
              <a:t> </a:t>
            </a:r>
            <a:r>
              <a:rPr lang="en-US" dirty="0" err="1">
                <a:effectLst/>
                <a:latin typeface="Times New Roman"/>
                <a:ea typeface="Times New Roman"/>
              </a:rPr>
              <a:t>đó</a:t>
            </a:r>
            <a:r>
              <a:rPr lang="en-US" dirty="0">
                <a:effectLst/>
                <a:latin typeface="Times New Roman"/>
                <a:ea typeface="Times New Roman"/>
              </a:rPr>
              <a:t> </a:t>
            </a:r>
            <a:r>
              <a:rPr lang="en-US" dirty="0" err="1">
                <a:effectLst/>
                <a:latin typeface="Times New Roman"/>
                <a:ea typeface="Times New Roman"/>
              </a:rPr>
              <a:t>vừa</a:t>
            </a:r>
            <a:r>
              <a:rPr lang="en-US" dirty="0">
                <a:effectLst/>
                <a:latin typeface="Times New Roman"/>
                <a:ea typeface="Times New Roman"/>
              </a:rPr>
              <a:t> </a:t>
            </a:r>
            <a:r>
              <a:rPr lang="en-US" dirty="0" err="1">
                <a:effectLst/>
                <a:latin typeface="Times New Roman"/>
                <a:ea typeface="Times New Roman"/>
              </a:rPr>
              <a:t>có</a:t>
            </a:r>
            <a:r>
              <a:rPr lang="en-US" dirty="0">
                <a:effectLst/>
                <a:latin typeface="Times New Roman"/>
                <a:ea typeface="Times New Roman"/>
              </a:rPr>
              <a:t> </a:t>
            </a:r>
            <a:r>
              <a:rPr lang="en-US" dirty="0" err="1">
                <a:effectLst/>
                <a:latin typeface="Times New Roman"/>
                <a:ea typeface="Times New Roman"/>
              </a:rPr>
              <a:t>tính</a:t>
            </a:r>
            <a:r>
              <a:rPr lang="en-US" dirty="0">
                <a:effectLst/>
                <a:latin typeface="Times New Roman"/>
                <a:ea typeface="Times New Roman"/>
              </a:rPr>
              <a:t> </a:t>
            </a:r>
            <a:r>
              <a:rPr lang="en-US" dirty="0" err="1">
                <a:effectLst/>
                <a:latin typeface="Times New Roman"/>
                <a:ea typeface="Times New Roman"/>
              </a:rPr>
              <a:t>truyền</a:t>
            </a:r>
            <a:r>
              <a:rPr lang="en-US" dirty="0">
                <a:effectLst/>
                <a:latin typeface="Times New Roman"/>
                <a:ea typeface="Times New Roman"/>
              </a:rPr>
              <a:t> </a:t>
            </a:r>
            <a:r>
              <a:rPr lang="en-US" dirty="0" err="1">
                <a:effectLst/>
                <a:latin typeface="Times New Roman"/>
                <a:ea typeface="Times New Roman"/>
              </a:rPr>
              <a:t>thống</a:t>
            </a:r>
            <a:r>
              <a:rPr lang="en-US" dirty="0">
                <a:effectLst/>
                <a:latin typeface="Times New Roman"/>
                <a:ea typeface="Times New Roman"/>
              </a:rPr>
              <a:t> </a:t>
            </a:r>
            <a:r>
              <a:rPr lang="en-US" dirty="0" err="1">
                <a:effectLst/>
                <a:latin typeface="Times New Roman"/>
                <a:ea typeface="Times New Roman"/>
              </a:rPr>
              <a:t>vừa</a:t>
            </a:r>
            <a:r>
              <a:rPr lang="en-US" dirty="0">
                <a:effectLst/>
                <a:latin typeface="Times New Roman"/>
                <a:ea typeface="Times New Roman"/>
              </a:rPr>
              <a:t> </a:t>
            </a:r>
            <a:r>
              <a:rPr lang="en-US" dirty="0" err="1">
                <a:effectLst/>
                <a:latin typeface="Times New Roman"/>
                <a:ea typeface="Times New Roman"/>
              </a:rPr>
              <a:t>có</a:t>
            </a:r>
            <a:r>
              <a:rPr lang="en-US" dirty="0">
                <a:effectLst/>
                <a:latin typeface="Times New Roman"/>
                <a:ea typeface="Times New Roman"/>
              </a:rPr>
              <a:t> </a:t>
            </a:r>
            <a:r>
              <a:rPr lang="en-US" dirty="0" err="1">
                <a:effectLst/>
                <a:latin typeface="Times New Roman"/>
                <a:ea typeface="Times New Roman"/>
              </a:rPr>
              <a:t>những</a:t>
            </a:r>
            <a:r>
              <a:rPr lang="en-US" dirty="0">
                <a:effectLst/>
                <a:latin typeface="Times New Roman"/>
                <a:ea typeface="Times New Roman"/>
              </a:rPr>
              <a:t> </a:t>
            </a:r>
            <a:r>
              <a:rPr lang="en-US" dirty="0" err="1">
                <a:effectLst/>
                <a:latin typeface="Times New Roman"/>
                <a:ea typeface="Times New Roman"/>
              </a:rPr>
              <a:t>chuyển</a:t>
            </a:r>
            <a:r>
              <a:rPr lang="en-US" dirty="0">
                <a:effectLst/>
                <a:latin typeface="Times New Roman"/>
                <a:ea typeface="Times New Roman"/>
              </a:rPr>
              <a:t> </a:t>
            </a:r>
            <a:r>
              <a:rPr lang="en-US" dirty="0" err="1">
                <a:effectLst/>
                <a:latin typeface="Times New Roman"/>
                <a:ea typeface="Times New Roman"/>
              </a:rPr>
              <a:t>biến</a:t>
            </a:r>
            <a:r>
              <a:rPr lang="en-US" dirty="0">
                <a:effectLst/>
                <a:latin typeface="Times New Roman"/>
                <a:ea typeface="Times New Roman"/>
              </a:rPr>
              <a:t> </a:t>
            </a:r>
            <a:r>
              <a:rPr lang="en-US" dirty="0" err="1">
                <a:effectLst/>
                <a:latin typeface="Times New Roman"/>
                <a:ea typeface="Times New Roman"/>
              </a:rPr>
              <a:t>mới</a:t>
            </a:r>
            <a:r>
              <a:rPr lang="en-US" dirty="0">
                <a:effectLst/>
                <a:latin typeface="Times New Roman"/>
                <a:ea typeface="Times New Roman"/>
              </a:rPr>
              <a:t> </a:t>
            </a:r>
            <a:r>
              <a:rPr lang="en-US" dirty="0" err="1">
                <a:effectLst/>
                <a:latin typeface="Times New Roman"/>
                <a:ea typeface="Times New Roman"/>
              </a:rPr>
              <a:t>mẻ</a:t>
            </a:r>
            <a:r>
              <a:rPr lang="en-US" dirty="0">
                <a:effectLst/>
                <a:latin typeface="Times New Roman"/>
                <a:ea typeface="Times New Roman"/>
              </a:rPr>
              <a:t>.</a:t>
            </a:r>
            <a:endParaRPr lang="vi-VN" sz="1600" dirty="0">
              <a:effectLst/>
              <a:latin typeface="Times New Roman"/>
              <a:ea typeface="Times New Roman"/>
            </a:endParaRPr>
          </a:p>
        </p:txBody>
      </p:sp>
      <p:sp>
        <p:nvSpPr>
          <p:cNvPr id="7" name="Rectangle 6"/>
          <p:cNvSpPr/>
          <p:nvPr/>
        </p:nvSpPr>
        <p:spPr>
          <a:xfrm>
            <a:off x="35496" y="3153364"/>
            <a:ext cx="8928992" cy="2492990"/>
          </a:xfrm>
          <a:prstGeom prst="rect">
            <a:avLst/>
          </a:prstGeom>
        </p:spPr>
        <p:txBody>
          <a:bodyPr wrap="square">
            <a:spAutoFit/>
          </a:bodyPr>
          <a:lstStyle/>
          <a:p>
            <a:r>
              <a:rPr lang="en-US" dirty="0">
                <a:solidFill>
                  <a:srgbClr val="000000"/>
                </a:solidFill>
                <a:effectLst/>
                <a:latin typeface="Times New Roman"/>
                <a:ea typeface="Times New Roman"/>
              </a:rPr>
              <a:t>*</a:t>
            </a:r>
            <a:r>
              <a:rPr lang="en-US" dirty="0" err="1">
                <a:solidFill>
                  <a:srgbClr val="000000"/>
                </a:solidFill>
                <a:latin typeface="Times New Roman"/>
                <a:ea typeface="Times New Roman"/>
              </a:rPr>
              <a:t>T</a:t>
            </a:r>
            <a:r>
              <a:rPr lang="en-US" dirty="0" err="1">
                <a:solidFill>
                  <a:srgbClr val="000000"/>
                </a:solidFill>
                <a:effectLst/>
                <a:latin typeface="Times New Roman"/>
                <a:ea typeface="Times New Roman"/>
              </a:rPr>
              <a:t>riển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khai</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các</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luận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điểm</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phân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tích</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sự</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chuyển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biến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tình</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cảm</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của</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ông</a:t>
            </a:r>
            <a:r>
              <a:rPr lang="en-US" dirty="0">
                <a:solidFill>
                  <a:srgbClr val="000000"/>
                </a:solidFill>
                <a:effectLst/>
                <a:latin typeface="Times New Roman"/>
                <a:ea typeface="Times New Roman"/>
              </a:rPr>
              <a:t> Hai</a:t>
            </a:r>
          </a:p>
          <a:p>
            <a:pPr algn="just">
              <a:spcAft>
                <a:spcPts val="0"/>
              </a:spcAft>
            </a:pPr>
            <a:r>
              <a:rPr lang="en-US" b="1" dirty="0">
                <a:solidFill>
                  <a:srgbClr val="000000"/>
                </a:solidFill>
                <a:latin typeface="Times New Roman"/>
                <a:ea typeface="Times New Roman"/>
              </a:rPr>
              <a:t>LĐ 1</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Tình</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yêu</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làng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một</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bản</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chất</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có</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tính</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truyền</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thống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trong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ông</a:t>
            </a:r>
            <a:r>
              <a:rPr lang="en-US" b="1" dirty="0">
                <a:solidFill>
                  <a:srgbClr val="000000"/>
                </a:solidFill>
                <a:effectLst/>
                <a:latin typeface="Times New Roman"/>
                <a:ea typeface="Times New Roman"/>
              </a:rPr>
              <a:t> Hai.</a:t>
            </a:r>
            <a:r>
              <a:rPr lang="en-US" b="1" u="sng" dirty="0">
                <a:solidFill>
                  <a:srgbClr val="000000"/>
                </a:solidFill>
                <a:effectLst/>
                <a:latin typeface="Times New Roman"/>
                <a:ea typeface="Times New Roman"/>
              </a:rPr>
              <a:t> </a:t>
            </a:r>
            <a:br>
              <a:rPr lang="en-US" b="1" u="sng" dirty="0">
                <a:solidFill>
                  <a:srgbClr val="000000"/>
                </a:solidFill>
                <a:effectLst/>
                <a:latin typeface="Times New Roman"/>
                <a:ea typeface="Times New Roman"/>
              </a:rPr>
            </a:br>
            <a:r>
              <a:rPr lang="en-US" b="1" dirty="0">
                <a:solidFill>
                  <a:srgbClr val="000000"/>
                </a:solidFill>
                <a:latin typeface="Times New Roman"/>
                <a:ea typeface="Times New Roman"/>
              </a:rPr>
              <a:t>LĐ 2</a:t>
            </a:r>
            <a:r>
              <a:rPr lang="en-US" b="1" dirty="0">
                <a:solidFill>
                  <a:srgbClr val="000000"/>
                </a:solidFill>
                <a:effectLst/>
                <a:latin typeface="Times New Roman"/>
                <a:ea typeface="Times New Roman"/>
              </a:rPr>
              <a:t>. Sau </a:t>
            </a:r>
            <a:r>
              <a:rPr lang="en-US" b="1" dirty="0" err="1">
                <a:solidFill>
                  <a:srgbClr val="000000"/>
                </a:solidFill>
                <a:effectLst/>
                <a:latin typeface="Times New Roman"/>
                <a:ea typeface="Times New Roman"/>
              </a:rPr>
              <a:t>cách</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mạng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đi</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theo</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kháng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chiến</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ông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đã</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có</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những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chuyển</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biến</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mới</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trong</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tình</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cảm</a:t>
            </a:r>
            <a:r>
              <a:rPr lang="en-US" b="1" dirty="0">
                <a:solidFill>
                  <a:srgbClr val="000000"/>
                </a:solidFill>
                <a:effectLst/>
                <a:latin typeface="Times New Roman"/>
                <a:ea typeface="Times New Roman"/>
              </a:rPr>
              <a:t>.</a:t>
            </a:r>
            <a:r>
              <a:rPr lang="en-US" dirty="0">
                <a:solidFill>
                  <a:srgbClr val="000000"/>
                </a:solidFill>
                <a:effectLst/>
                <a:latin typeface="Times New Roman"/>
                <a:ea typeface="Times New Roman"/>
              </a:rPr>
              <a:t> </a:t>
            </a:r>
            <a:endParaRPr lang="vi-VN" sz="1600" dirty="0">
              <a:effectLst/>
              <a:latin typeface="Times New Roman"/>
              <a:ea typeface="Times New Roman"/>
            </a:endParaRPr>
          </a:p>
          <a:p>
            <a:pPr algn="just">
              <a:spcAft>
                <a:spcPts val="0"/>
              </a:spcAft>
            </a:pPr>
            <a:r>
              <a:rPr lang="en-US" b="1" dirty="0">
                <a:latin typeface="Times New Roman"/>
                <a:ea typeface="Times New Roman"/>
              </a:rPr>
              <a:t>LĐ 3</a:t>
            </a:r>
            <a:r>
              <a:rPr lang="en-US" b="1" dirty="0">
                <a:effectLst/>
                <a:latin typeface="Times New Roman"/>
                <a:ea typeface="Times New Roman"/>
              </a:rPr>
              <a:t>. </a:t>
            </a:r>
            <a:r>
              <a:rPr lang="en-US" b="1" dirty="0" err="1">
                <a:effectLst/>
                <a:latin typeface="Times New Roman"/>
                <a:ea typeface="Times New Roman"/>
              </a:rPr>
              <a:t>Tình</a:t>
            </a:r>
            <a:r>
              <a:rPr lang="en-US" b="1" dirty="0">
                <a:effectLst/>
                <a:latin typeface="Times New Roman"/>
                <a:ea typeface="Times New Roman"/>
              </a:rPr>
              <a:t> </a:t>
            </a:r>
            <a:r>
              <a:rPr lang="en-US" b="1" dirty="0" err="1">
                <a:effectLst/>
                <a:latin typeface="Times New Roman"/>
                <a:ea typeface="Times New Roman"/>
              </a:rPr>
              <a:t>yêu</a:t>
            </a:r>
            <a:r>
              <a:rPr lang="en-US" b="1" dirty="0">
                <a:effectLst/>
                <a:latin typeface="Times New Roman"/>
                <a:ea typeface="Times New Roman"/>
              </a:rPr>
              <a:t> </a:t>
            </a:r>
            <a:r>
              <a:rPr lang="en-US" b="1" dirty="0" err="1">
                <a:effectLst/>
                <a:latin typeface="Times New Roman"/>
                <a:ea typeface="Times New Roman"/>
              </a:rPr>
              <a:t>làng</a:t>
            </a:r>
            <a:r>
              <a:rPr lang="en-US" b="1" dirty="0">
                <a:effectLst/>
                <a:latin typeface="Times New Roman"/>
                <a:ea typeface="Times New Roman"/>
              </a:rPr>
              <a:t> </a:t>
            </a:r>
            <a:r>
              <a:rPr lang="en-US" b="1" dirty="0" err="1">
                <a:latin typeface="Times New Roman"/>
                <a:ea typeface="Times New Roman"/>
              </a:rPr>
              <a:t>thống</a:t>
            </a:r>
            <a:r>
              <a:rPr lang="en-US" b="1" dirty="0">
                <a:latin typeface="Times New Roman"/>
                <a:ea typeface="Times New Roman"/>
              </a:rPr>
              <a:t> </a:t>
            </a:r>
            <a:r>
              <a:rPr lang="en-US" b="1" dirty="0" err="1">
                <a:latin typeface="Times New Roman"/>
                <a:ea typeface="Times New Roman"/>
              </a:rPr>
              <a:t>nhất</a:t>
            </a:r>
            <a:r>
              <a:rPr lang="en-US" b="1" dirty="0">
                <a:latin typeface="Times New Roman"/>
                <a:ea typeface="Times New Roman"/>
              </a:rPr>
              <a:t> </a:t>
            </a:r>
            <a:r>
              <a:rPr lang="en-US" b="1" dirty="0" err="1">
                <a:effectLst/>
                <a:latin typeface="Times New Roman"/>
                <a:ea typeface="Times New Roman"/>
              </a:rPr>
              <a:t>với</a:t>
            </a:r>
            <a:r>
              <a:rPr lang="en-US" b="1" dirty="0">
                <a:effectLst/>
                <a:latin typeface="Times New Roman"/>
                <a:ea typeface="Times New Roman"/>
              </a:rPr>
              <a:t> </a:t>
            </a:r>
            <a:r>
              <a:rPr lang="en-US" b="1" dirty="0" err="1">
                <a:effectLst/>
                <a:latin typeface="Times New Roman"/>
                <a:ea typeface="Times New Roman"/>
              </a:rPr>
              <a:t>tình</a:t>
            </a:r>
            <a:r>
              <a:rPr lang="en-US" b="1" dirty="0">
                <a:effectLst/>
                <a:latin typeface="Times New Roman"/>
                <a:ea typeface="Times New Roman"/>
              </a:rPr>
              <a:t> </a:t>
            </a:r>
            <a:r>
              <a:rPr lang="en-US" b="1" dirty="0" err="1">
                <a:effectLst/>
                <a:latin typeface="Times New Roman"/>
                <a:ea typeface="Times New Roman"/>
              </a:rPr>
              <a:t>yêu</a:t>
            </a:r>
            <a:r>
              <a:rPr lang="en-US" b="1" dirty="0">
                <a:effectLst/>
                <a:latin typeface="Times New Roman"/>
                <a:ea typeface="Times New Roman"/>
              </a:rPr>
              <a:t> </a:t>
            </a:r>
            <a:r>
              <a:rPr lang="en-US" b="1" dirty="0" err="1">
                <a:effectLst/>
                <a:latin typeface="Times New Roman"/>
                <a:ea typeface="Times New Roman"/>
              </a:rPr>
              <a:t>nước</a:t>
            </a:r>
            <a:r>
              <a:rPr lang="en-US" b="1" dirty="0">
                <a:effectLst/>
                <a:latin typeface="Times New Roman"/>
                <a:ea typeface="Times New Roman"/>
              </a:rPr>
              <a:t> </a:t>
            </a:r>
            <a:r>
              <a:rPr lang="en-US" b="1" dirty="0" err="1">
                <a:effectLst/>
                <a:latin typeface="Times New Roman"/>
                <a:ea typeface="Times New Roman"/>
              </a:rPr>
              <a:t>của</a:t>
            </a:r>
            <a:r>
              <a:rPr lang="en-US" b="1" dirty="0">
                <a:effectLst/>
                <a:latin typeface="Times New Roman"/>
                <a:ea typeface="Times New Roman"/>
              </a:rPr>
              <a:t> </a:t>
            </a:r>
            <a:r>
              <a:rPr lang="en-US" b="1" dirty="0" err="1">
                <a:effectLst/>
                <a:latin typeface="Times New Roman"/>
                <a:ea typeface="Times New Roman"/>
              </a:rPr>
              <a:t>ông</a:t>
            </a:r>
            <a:r>
              <a:rPr lang="en-US" b="1" dirty="0">
                <a:effectLst/>
                <a:latin typeface="Times New Roman"/>
                <a:ea typeface="Times New Roman"/>
              </a:rPr>
              <a:t> Hai </a:t>
            </a:r>
            <a:r>
              <a:rPr lang="en-US" b="1" dirty="0" err="1">
                <a:effectLst/>
                <a:latin typeface="Times New Roman"/>
                <a:ea typeface="Times New Roman"/>
              </a:rPr>
              <a:t>bộc</a:t>
            </a:r>
            <a:r>
              <a:rPr lang="en-US" b="1" dirty="0">
                <a:effectLst/>
                <a:latin typeface="Times New Roman"/>
                <a:ea typeface="Times New Roman"/>
              </a:rPr>
              <a:t> </a:t>
            </a:r>
            <a:r>
              <a:rPr lang="en-US" b="1" dirty="0" err="1">
                <a:effectLst/>
                <a:latin typeface="Times New Roman"/>
                <a:ea typeface="Times New Roman"/>
              </a:rPr>
              <a:t>lộ</a:t>
            </a:r>
            <a:r>
              <a:rPr lang="en-US" b="1" dirty="0">
                <a:effectLst/>
                <a:latin typeface="Times New Roman"/>
                <a:ea typeface="Times New Roman"/>
              </a:rPr>
              <a:t> </a:t>
            </a:r>
            <a:r>
              <a:rPr lang="en-US" b="1" dirty="0" err="1">
                <a:effectLst/>
                <a:latin typeface="Times New Roman"/>
                <a:ea typeface="Times New Roman"/>
              </a:rPr>
              <a:t>sâu</a:t>
            </a:r>
            <a:r>
              <a:rPr lang="en-US" b="1" dirty="0">
                <a:effectLst/>
                <a:latin typeface="Times New Roman"/>
                <a:ea typeface="Times New Roman"/>
              </a:rPr>
              <a:t> </a:t>
            </a:r>
            <a:r>
              <a:rPr lang="en-US" b="1" dirty="0" err="1">
                <a:effectLst/>
                <a:latin typeface="Times New Roman"/>
                <a:ea typeface="Times New Roman"/>
              </a:rPr>
              <a:t>sắc</a:t>
            </a:r>
            <a:r>
              <a:rPr lang="en-US" b="1" dirty="0">
                <a:effectLst/>
                <a:latin typeface="Times New Roman"/>
                <a:ea typeface="Times New Roman"/>
              </a:rPr>
              <a:t> </a:t>
            </a:r>
            <a:r>
              <a:rPr lang="en-US" b="1" dirty="0" err="1">
                <a:effectLst/>
                <a:latin typeface="Times New Roman"/>
                <a:ea typeface="Times New Roman"/>
              </a:rPr>
              <a:t>khi</a:t>
            </a:r>
            <a:r>
              <a:rPr lang="en-US" b="1" dirty="0">
                <a:effectLst/>
                <a:latin typeface="Times New Roman"/>
                <a:ea typeface="Times New Roman"/>
              </a:rPr>
              <a:t> </a:t>
            </a:r>
            <a:r>
              <a:rPr lang="en-US" b="1" dirty="0" err="1">
                <a:effectLst/>
                <a:latin typeface="Times New Roman"/>
                <a:ea typeface="Times New Roman"/>
              </a:rPr>
              <a:t>ông</a:t>
            </a:r>
            <a:r>
              <a:rPr lang="en-US" b="1" dirty="0">
                <a:effectLst/>
                <a:latin typeface="Times New Roman"/>
                <a:ea typeface="Times New Roman"/>
              </a:rPr>
              <a:t> </a:t>
            </a:r>
            <a:r>
              <a:rPr lang="en-US" b="1" dirty="0" err="1">
                <a:effectLst/>
                <a:latin typeface="Times New Roman"/>
                <a:ea typeface="Times New Roman"/>
              </a:rPr>
              <a:t>nghe</a:t>
            </a:r>
            <a:r>
              <a:rPr lang="en-US" b="1" dirty="0">
                <a:effectLst/>
                <a:latin typeface="Times New Roman"/>
                <a:ea typeface="Times New Roman"/>
              </a:rPr>
              <a:t> tin </a:t>
            </a:r>
            <a:r>
              <a:rPr lang="en-US" b="1" dirty="0" err="1">
                <a:effectLst/>
                <a:latin typeface="Times New Roman"/>
                <a:ea typeface="Times New Roman"/>
              </a:rPr>
              <a:t>làng</a:t>
            </a:r>
            <a:r>
              <a:rPr lang="en-US" b="1" dirty="0">
                <a:effectLst/>
                <a:latin typeface="Times New Roman"/>
                <a:ea typeface="Times New Roman"/>
              </a:rPr>
              <a:t> </a:t>
            </a:r>
            <a:r>
              <a:rPr lang="en-US" b="1" dirty="0" err="1">
                <a:effectLst/>
                <a:latin typeface="Times New Roman"/>
                <a:ea typeface="Times New Roman"/>
              </a:rPr>
              <a:t>mình</a:t>
            </a:r>
            <a:r>
              <a:rPr lang="en-US" b="1" dirty="0">
                <a:effectLst/>
                <a:latin typeface="Times New Roman"/>
                <a:ea typeface="Times New Roman"/>
              </a:rPr>
              <a:t> </a:t>
            </a:r>
            <a:r>
              <a:rPr lang="en-US" b="1" dirty="0" err="1">
                <a:effectLst/>
                <a:latin typeface="Times New Roman"/>
                <a:ea typeface="Times New Roman"/>
              </a:rPr>
              <a:t>theo</a:t>
            </a:r>
            <a:r>
              <a:rPr lang="en-US" b="1" dirty="0">
                <a:effectLst/>
                <a:latin typeface="Times New Roman"/>
                <a:ea typeface="Times New Roman"/>
              </a:rPr>
              <a:t> </a:t>
            </a:r>
            <a:r>
              <a:rPr lang="en-US" b="1" dirty="0" err="1">
                <a:effectLst/>
                <a:latin typeface="Times New Roman"/>
                <a:ea typeface="Times New Roman"/>
              </a:rPr>
              <a:t>giặc</a:t>
            </a:r>
            <a:r>
              <a:rPr lang="en-US" i="1" dirty="0">
                <a:effectLst/>
                <a:latin typeface="Times New Roman"/>
                <a:ea typeface="Times New Roman"/>
              </a:rPr>
              <a:t>.</a:t>
            </a:r>
            <a:r>
              <a:rPr lang="en-US" dirty="0">
                <a:solidFill>
                  <a:srgbClr val="000000"/>
                </a:solidFill>
                <a:effectLst/>
                <a:latin typeface="Times New Roman"/>
                <a:ea typeface="Times New Roman"/>
              </a:rPr>
              <a:t> </a:t>
            </a:r>
          </a:p>
          <a:p>
            <a:pPr algn="just">
              <a:spcAft>
                <a:spcPts val="0"/>
              </a:spcAft>
            </a:pPr>
            <a:r>
              <a:rPr lang="fr-FR" sz="1600" b="1" dirty="0">
                <a:latin typeface="Times New Roman"/>
                <a:ea typeface="Times New Roman"/>
              </a:rPr>
              <a:t>LĐ 4</a:t>
            </a:r>
            <a:r>
              <a:rPr lang="fr-FR" sz="1600" b="1" dirty="0">
                <a:effectLst/>
                <a:latin typeface="Times New Roman"/>
                <a:ea typeface="Times New Roman"/>
              </a:rPr>
              <a:t>. Khi </a:t>
            </a:r>
            <a:r>
              <a:rPr lang="fr-FR" sz="1600" b="1" dirty="0" err="1">
                <a:effectLst/>
                <a:latin typeface="Times New Roman"/>
                <a:ea typeface="Times New Roman"/>
              </a:rPr>
              <a:t>cái</a:t>
            </a:r>
            <a:r>
              <a:rPr lang="fr-FR" sz="1600" b="1" dirty="0">
                <a:effectLst/>
                <a:latin typeface="Times New Roman"/>
                <a:ea typeface="Times New Roman"/>
              </a:rPr>
              <a:t> tin </a:t>
            </a:r>
            <a:r>
              <a:rPr lang="fr-FR" sz="1600" b="1" dirty="0" err="1">
                <a:effectLst/>
                <a:latin typeface="Times New Roman"/>
                <a:ea typeface="Times New Roman"/>
              </a:rPr>
              <a:t>kia</a:t>
            </a:r>
            <a:r>
              <a:rPr lang="fr-FR" sz="1600" b="1" dirty="0">
                <a:effectLst/>
                <a:latin typeface="Times New Roman"/>
                <a:ea typeface="Times New Roman"/>
              </a:rPr>
              <a:t> </a:t>
            </a:r>
            <a:r>
              <a:rPr lang="fr-FR" sz="1600" b="1" dirty="0" err="1">
                <a:effectLst/>
                <a:latin typeface="Times New Roman"/>
                <a:ea typeface="Times New Roman"/>
              </a:rPr>
              <a:t>được</a:t>
            </a:r>
            <a:r>
              <a:rPr lang="fr-FR" sz="1600" b="1" dirty="0">
                <a:effectLst/>
                <a:latin typeface="Times New Roman"/>
                <a:ea typeface="Times New Roman"/>
              </a:rPr>
              <a:t> </a:t>
            </a:r>
            <a:r>
              <a:rPr lang="fr-FR" sz="1600" b="1" dirty="0" err="1">
                <a:effectLst/>
                <a:latin typeface="Times New Roman"/>
                <a:ea typeface="Times New Roman"/>
              </a:rPr>
              <a:t>cải</a:t>
            </a:r>
            <a:r>
              <a:rPr lang="fr-FR" sz="1600" b="1" dirty="0">
                <a:effectLst/>
                <a:latin typeface="Times New Roman"/>
                <a:ea typeface="Times New Roman"/>
              </a:rPr>
              <a:t> </a:t>
            </a:r>
            <a:r>
              <a:rPr lang="fr-FR" sz="1600" b="1" dirty="0" err="1">
                <a:effectLst/>
                <a:latin typeface="Times New Roman"/>
                <a:ea typeface="Times New Roman"/>
              </a:rPr>
              <a:t>chính</a:t>
            </a:r>
            <a:r>
              <a:rPr lang="fr-FR" sz="1600" b="1" dirty="0">
                <a:effectLst/>
                <a:latin typeface="Times New Roman"/>
                <a:ea typeface="Times New Roman"/>
              </a:rPr>
              <a:t>, </a:t>
            </a:r>
            <a:r>
              <a:rPr lang="fr-FR" sz="1600" b="1" dirty="0" err="1">
                <a:effectLst/>
                <a:latin typeface="Times New Roman"/>
                <a:ea typeface="Times New Roman"/>
              </a:rPr>
              <a:t>gánh</a:t>
            </a:r>
            <a:r>
              <a:rPr lang="fr-FR" sz="1600" b="1" dirty="0">
                <a:effectLst/>
                <a:latin typeface="Times New Roman"/>
                <a:ea typeface="Times New Roman"/>
              </a:rPr>
              <a:t> </a:t>
            </a:r>
            <a:r>
              <a:rPr lang="fr-FR" sz="1600" b="1" dirty="0" err="1">
                <a:effectLst/>
                <a:latin typeface="Times New Roman"/>
                <a:ea typeface="Times New Roman"/>
              </a:rPr>
              <a:t>nặng</a:t>
            </a:r>
            <a:r>
              <a:rPr lang="fr-FR" sz="1600" b="1" dirty="0">
                <a:effectLst/>
                <a:latin typeface="Times New Roman"/>
                <a:ea typeface="Times New Roman"/>
              </a:rPr>
              <a:t> </a:t>
            </a:r>
            <a:r>
              <a:rPr lang="fr-FR" sz="1600" b="1" dirty="0" err="1">
                <a:effectLst/>
                <a:latin typeface="Times New Roman"/>
                <a:ea typeface="Times New Roman"/>
              </a:rPr>
              <a:t>tâm</a:t>
            </a:r>
            <a:r>
              <a:rPr lang="fr-FR" sz="1600" b="1" dirty="0">
                <a:effectLst/>
                <a:latin typeface="Times New Roman"/>
                <a:ea typeface="Times New Roman"/>
              </a:rPr>
              <a:t> </a:t>
            </a:r>
            <a:r>
              <a:rPr lang="fr-FR" sz="1600" b="1" dirty="0" err="1">
                <a:effectLst/>
                <a:latin typeface="Times New Roman"/>
                <a:ea typeface="Times New Roman"/>
              </a:rPr>
              <a:t>lí</a:t>
            </a:r>
            <a:r>
              <a:rPr lang="fr-FR" sz="1600" b="1" dirty="0">
                <a:effectLst/>
                <a:latin typeface="Times New Roman"/>
                <a:ea typeface="Times New Roman"/>
              </a:rPr>
              <a:t> </a:t>
            </a:r>
            <a:r>
              <a:rPr lang="fr-FR" sz="1600" b="1" dirty="0" err="1">
                <a:effectLst/>
                <a:latin typeface="Times New Roman"/>
                <a:ea typeface="Times New Roman"/>
              </a:rPr>
              <a:t>tủi</a:t>
            </a:r>
            <a:r>
              <a:rPr lang="fr-FR" sz="1600" b="1" dirty="0">
                <a:effectLst/>
                <a:latin typeface="Times New Roman"/>
                <a:ea typeface="Times New Roman"/>
              </a:rPr>
              <a:t> </a:t>
            </a:r>
            <a:r>
              <a:rPr lang="fr-FR" sz="1600" b="1" dirty="0" err="1">
                <a:effectLst/>
                <a:latin typeface="Times New Roman"/>
                <a:ea typeface="Times New Roman"/>
              </a:rPr>
              <a:t>nhục</a:t>
            </a:r>
            <a:r>
              <a:rPr lang="fr-FR" sz="1600" b="1" dirty="0">
                <a:effectLst/>
                <a:latin typeface="Times New Roman"/>
                <a:ea typeface="Times New Roman"/>
              </a:rPr>
              <a:t> </a:t>
            </a:r>
            <a:r>
              <a:rPr lang="fr-FR" sz="1600" b="1" dirty="0" err="1">
                <a:effectLst/>
                <a:latin typeface="Times New Roman"/>
                <a:ea typeface="Times New Roman"/>
              </a:rPr>
              <a:t>được</a:t>
            </a:r>
            <a:r>
              <a:rPr lang="fr-FR" sz="1600" b="1" dirty="0">
                <a:effectLst/>
                <a:latin typeface="Times New Roman"/>
                <a:ea typeface="Times New Roman"/>
              </a:rPr>
              <a:t> </a:t>
            </a:r>
            <a:r>
              <a:rPr lang="fr-FR" sz="1600" b="1" dirty="0" err="1">
                <a:effectLst/>
                <a:latin typeface="Times New Roman"/>
                <a:ea typeface="Times New Roman"/>
              </a:rPr>
              <a:t>trút</a:t>
            </a:r>
            <a:r>
              <a:rPr lang="fr-FR" sz="1600" b="1" dirty="0">
                <a:effectLst/>
                <a:latin typeface="Times New Roman"/>
                <a:ea typeface="Times New Roman"/>
              </a:rPr>
              <a:t> </a:t>
            </a:r>
            <a:r>
              <a:rPr lang="fr-FR" sz="1600" b="1" dirty="0" err="1">
                <a:effectLst/>
                <a:latin typeface="Times New Roman"/>
                <a:ea typeface="Times New Roman"/>
              </a:rPr>
              <a:t>bỏ</a:t>
            </a:r>
            <a:r>
              <a:rPr lang="fr-FR" sz="1600" b="1" dirty="0">
                <a:effectLst/>
                <a:latin typeface="Times New Roman"/>
                <a:ea typeface="Times New Roman"/>
              </a:rPr>
              <a:t>, </a:t>
            </a:r>
            <a:r>
              <a:rPr lang="fr-FR" sz="1600" b="1" dirty="0" err="1">
                <a:effectLst/>
                <a:latin typeface="Times New Roman"/>
                <a:ea typeface="Times New Roman"/>
              </a:rPr>
              <a:t>ông</a:t>
            </a:r>
            <a:r>
              <a:rPr lang="fr-FR" sz="1600" b="1" dirty="0">
                <a:effectLst/>
                <a:latin typeface="Times New Roman"/>
                <a:ea typeface="Times New Roman"/>
              </a:rPr>
              <a:t> Hai </a:t>
            </a:r>
            <a:r>
              <a:rPr lang="fr-FR" sz="1600" b="1" dirty="0" err="1">
                <a:effectLst/>
                <a:latin typeface="Times New Roman"/>
                <a:ea typeface="Times New Roman"/>
              </a:rPr>
              <a:t>tột</a:t>
            </a:r>
            <a:r>
              <a:rPr lang="fr-FR" sz="1600" b="1" dirty="0">
                <a:effectLst/>
                <a:latin typeface="Times New Roman"/>
                <a:ea typeface="Times New Roman"/>
              </a:rPr>
              <a:t> </a:t>
            </a:r>
            <a:r>
              <a:rPr lang="fr-FR" sz="1600" b="1" dirty="0" err="1">
                <a:effectLst/>
                <a:latin typeface="Times New Roman"/>
                <a:ea typeface="Times New Roman"/>
              </a:rPr>
              <a:t>cùng</a:t>
            </a:r>
            <a:r>
              <a:rPr lang="fr-FR" sz="1600" b="1" dirty="0">
                <a:effectLst/>
                <a:latin typeface="Times New Roman"/>
                <a:ea typeface="Times New Roman"/>
              </a:rPr>
              <a:t> </a:t>
            </a:r>
            <a:r>
              <a:rPr lang="fr-FR" sz="1600" b="1" dirty="0" err="1">
                <a:effectLst/>
                <a:latin typeface="Times New Roman"/>
                <a:ea typeface="Times New Roman"/>
              </a:rPr>
              <a:t>vui</a:t>
            </a:r>
            <a:r>
              <a:rPr lang="fr-FR" sz="1600" b="1" dirty="0">
                <a:effectLst/>
                <a:latin typeface="Times New Roman"/>
                <a:ea typeface="Times New Roman"/>
              </a:rPr>
              <a:t> </a:t>
            </a:r>
            <a:r>
              <a:rPr lang="fr-FR" sz="1600" b="1" dirty="0" err="1">
                <a:effectLst/>
                <a:latin typeface="Times New Roman"/>
                <a:ea typeface="Times New Roman"/>
              </a:rPr>
              <a:t>sướng</a:t>
            </a:r>
            <a:r>
              <a:rPr lang="fr-FR" sz="1600" b="1" dirty="0">
                <a:effectLst/>
                <a:latin typeface="Times New Roman"/>
                <a:ea typeface="Times New Roman"/>
              </a:rPr>
              <a:t> </a:t>
            </a:r>
            <a:r>
              <a:rPr lang="fr-FR" sz="1600" b="1" dirty="0" err="1">
                <a:effectLst/>
                <a:latin typeface="Times New Roman"/>
                <a:ea typeface="Times New Roman"/>
              </a:rPr>
              <a:t>và</a:t>
            </a:r>
            <a:r>
              <a:rPr lang="fr-FR" sz="1600" b="1" dirty="0">
                <a:effectLst/>
                <a:latin typeface="Times New Roman"/>
                <a:ea typeface="Times New Roman"/>
              </a:rPr>
              <a:t> </a:t>
            </a:r>
            <a:r>
              <a:rPr lang="fr-FR" sz="1600" b="1" dirty="0" err="1">
                <a:effectLst/>
                <a:latin typeface="Times New Roman"/>
                <a:ea typeface="Times New Roman"/>
              </a:rPr>
              <a:t>càng</a:t>
            </a:r>
            <a:r>
              <a:rPr lang="fr-FR" sz="1600" b="1" dirty="0">
                <a:effectLst/>
                <a:latin typeface="Times New Roman"/>
                <a:ea typeface="Times New Roman"/>
              </a:rPr>
              <a:t> </a:t>
            </a:r>
            <a:r>
              <a:rPr lang="fr-FR" sz="1600" b="1" dirty="0" err="1">
                <a:effectLst/>
                <a:latin typeface="Times New Roman"/>
                <a:ea typeface="Times New Roman"/>
              </a:rPr>
              <a:t>tự</a:t>
            </a:r>
            <a:r>
              <a:rPr lang="fr-FR" sz="1600" b="1" dirty="0">
                <a:effectLst/>
                <a:latin typeface="Times New Roman"/>
                <a:ea typeface="Times New Roman"/>
              </a:rPr>
              <a:t> </a:t>
            </a:r>
            <a:r>
              <a:rPr lang="fr-FR" sz="1600" b="1" dirty="0" err="1">
                <a:effectLst/>
                <a:latin typeface="Times New Roman"/>
                <a:ea typeface="Times New Roman"/>
              </a:rPr>
              <a:t>hào</a:t>
            </a:r>
            <a:r>
              <a:rPr lang="fr-FR" sz="1600" b="1" dirty="0">
                <a:effectLst/>
                <a:latin typeface="Times New Roman"/>
                <a:ea typeface="Times New Roman"/>
              </a:rPr>
              <a:t> </a:t>
            </a:r>
            <a:r>
              <a:rPr lang="fr-FR" sz="1600" b="1" dirty="0" err="1">
                <a:effectLst/>
                <a:latin typeface="Times New Roman"/>
                <a:ea typeface="Times New Roman"/>
              </a:rPr>
              <a:t>về</a:t>
            </a:r>
            <a:r>
              <a:rPr lang="fr-FR" sz="1600" b="1" dirty="0">
                <a:effectLst/>
                <a:latin typeface="Times New Roman"/>
                <a:ea typeface="Times New Roman"/>
              </a:rPr>
              <a:t> </a:t>
            </a:r>
            <a:r>
              <a:rPr lang="fr-FR" sz="1600" b="1" dirty="0" err="1">
                <a:effectLst/>
                <a:latin typeface="Times New Roman"/>
                <a:ea typeface="Times New Roman"/>
              </a:rPr>
              <a:t>làng</a:t>
            </a:r>
            <a:r>
              <a:rPr lang="fr-FR" sz="1600" b="1" dirty="0">
                <a:effectLst/>
                <a:latin typeface="Times New Roman"/>
                <a:ea typeface="Times New Roman"/>
              </a:rPr>
              <a:t> </a:t>
            </a:r>
            <a:r>
              <a:rPr lang="fr-FR" sz="1600" b="1" dirty="0" err="1">
                <a:effectLst/>
                <a:latin typeface="Times New Roman"/>
                <a:ea typeface="Times New Roman"/>
              </a:rPr>
              <a:t>chợ</a:t>
            </a:r>
            <a:r>
              <a:rPr lang="fr-FR" sz="1600" b="1" dirty="0">
                <a:effectLst/>
                <a:latin typeface="Times New Roman"/>
                <a:ea typeface="Times New Roman"/>
              </a:rPr>
              <a:t> </a:t>
            </a:r>
            <a:r>
              <a:rPr lang="fr-FR" sz="1600" b="1" dirty="0" err="1">
                <a:effectLst/>
                <a:latin typeface="Times New Roman"/>
                <a:ea typeface="Times New Roman"/>
              </a:rPr>
              <a:t>Dầu</a:t>
            </a:r>
            <a:r>
              <a:rPr lang="fr-FR" sz="1600" i="1" dirty="0">
                <a:effectLst/>
                <a:latin typeface="Times New Roman"/>
                <a:ea typeface="Times New Roman"/>
              </a:rPr>
              <a:t>.</a:t>
            </a:r>
            <a:endParaRPr lang="vi-VN" sz="1400" dirty="0">
              <a:effectLst/>
              <a:latin typeface="Times New Roman"/>
              <a:ea typeface="Times New Roman"/>
            </a:endParaRPr>
          </a:p>
          <a:p>
            <a:pPr algn="just">
              <a:spcAft>
                <a:spcPts val="0"/>
              </a:spcAft>
            </a:pPr>
            <a:endParaRPr lang="vi-VN" sz="1600" dirty="0">
              <a:effectLst/>
              <a:latin typeface="Times New Roman"/>
              <a:ea typeface="Times New Roman"/>
            </a:endParaRPr>
          </a:p>
        </p:txBody>
      </p:sp>
      <p:sp>
        <p:nvSpPr>
          <p:cNvPr id="8" name="Rectangle 7"/>
          <p:cNvSpPr/>
          <p:nvPr/>
        </p:nvSpPr>
        <p:spPr>
          <a:xfrm>
            <a:off x="22831" y="5461688"/>
            <a:ext cx="8702802" cy="369332"/>
          </a:xfrm>
          <a:prstGeom prst="rect">
            <a:avLst/>
          </a:prstGeom>
        </p:spPr>
        <p:txBody>
          <a:bodyPr wrap="square">
            <a:spAutoFit/>
          </a:bodyPr>
          <a:lstStyle/>
          <a:p>
            <a:r>
              <a:rPr lang="fr-FR" b="1" i="1" dirty="0">
                <a:latin typeface="Times New Roman"/>
                <a:ea typeface="Times New Roman"/>
              </a:rPr>
              <a:t>*</a:t>
            </a:r>
            <a:r>
              <a:rPr lang="fr-FR" b="1" i="1" dirty="0">
                <a:effectLst/>
                <a:latin typeface="Times New Roman"/>
                <a:ea typeface="Times New Roman"/>
              </a:rPr>
              <a:t>. </a:t>
            </a:r>
            <a:r>
              <a:rPr lang="fr-FR" i="1" dirty="0" err="1">
                <a:effectLst/>
                <a:latin typeface="Times New Roman"/>
                <a:ea typeface="Times New Roman"/>
              </a:rPr>
              <a:t>Đánh</a:t>
            </a:r>
            <a:r>
              <a:rPr lang="fr-FR" i="1" dirty="0">
                <a:effectLst/>
                <a:latin typeface="Times New Roman"/>
                <a:ea typeface="Times New Roman"/>
              </a:rPr>
              <a:t> </a:t>
            </a:r>
            <a:r>
              <a:rPr lang="fr-FR" i="1" dirty="0" err="1">
                <a:effectLst/>
                <a:latin typeface="Times New Roman"/>
                <a:ea typeface="Times New Roman"/>
              </a:rPr>
              <a:t>giá</a:t>
            </a:r>
            <a:r>
              <a:rPr lang="fr-FR" i="1" dirty="0">
                <a:effectLst/>
                <a:latin typeface="Times New Roman"/>
                <a:ea typeface="Times New Roman"/>
              </a:rPr>
              <a:t> </a:t>
            </a:r>
            <a:r>
              <a:rPr lang="fr-FR" i="1" dirty="0" err="1">
                <a:effectLst/>
                <a:latin typeface="Times New Roman"/>
                <a:ea typeface="Times New Roman"/>
              </a:rPr>
              <a:t>nghệ</a:t>
            </a:r>
            <a:r>
              <a:rPr lang="fr-FR" i="1" dirty="0">
                <a:effectLst/>
                <a:latin typeface="Times New Roman"/>
                <a:ea typeface="Times New Roman"/>
              </a:rPr>
              <a:t> </a:t>
            </a:r>
            <a:r>
              <a:rPr lang="fr-FR" i="1" dirty="0" err="1">
                <a:effectLst/>
                <a:latin typeface="Times New Roman"/>
                <a:ea typeface="Times New Roman"/>
              </a:rPr>
              <a:t>thuật</a:t>
            </a:r>
            <a:r>
              <a:rPr lang="fr-FR" i="1" dirty="0">
                <a:effectLst/>
                <a:latin typeface="Times New Roman"/>
                <a:ea typeface="Times New Roman"/>
              </a:rPr>
              <a:t> : </a:t>
            </a:r>
            <a:r>
              <a:rPr lang="fr-FR" i="1" dirty="0" err="1">
                <a:effectLst/>
                <a:latin typeface="Times New Roman"/>
                <a:ea typeface="Times New Roman"/>
              </a:rPr>
              <a:t>Tình</a:t>
            </a:r>
            <a:r>
              <a:rPr lang="fr-FR" i="1" dirty="0">
                <a:effectLst/>
                <a:latin typeface="Times New Roman"/>
                <a:ea typeface="Times New Roman"/>
              </a:rPr>
              <a:t> </a:t>
            </a:r>
            <a:r>
              <a:rPr lang="fr-FR" i="1" dirty="0" err="1">
                <a:effectLst/>
                <a:latin typeface="Times New Roman"/>
                <a:ea typeface="Times New Roman"/>
              </a:rPr>
              <a:t>huống</a:t>
            </a:r>
            <a:r>
              <a:rPr lang="fr-FR" i="1" dirty="0">
                <a:effectLst/>
                <a:latin typeface="Times New Roman"/>
                <a:ea typeface="Times New Roman"/>
              </a:rPr>
              <a:t> </a:t>
            </a:r>
            <a:r>
              <a:rPr lang="fr-FR" i="1" dirty="0" err="1">
                <a:effectLst/>
                <a:latin typeface="Times New Roman"/>
                <a:ea typeface="Times New Roman"/>
              </a:rPr>
              <a:t>truyện</a:t>
            </a:r>
            <a:r>
              <a:rPr lang="fr-FR" i="1" dirty="0">
                <a:effectLst/>
                <a:latin typeface="Times New Roman"/>
                <a:ea typeface="Times New Roman"/>
              </a:rPr>
              <a:t>; NT  </a:t>
            </a:r>
            <a:r>
              <a:rPr lang="fr-FR" i="1" dirty="0" err="1">
                <a:effectLst/>
                <a:latin typeface="Times New Roman"/>
                <a:ea typeface="Times New Roman"/>
              </a:rPr>
              <a:t>miêu</a:t>
            </a:r>
            <a:r>
              <a:rPr lang="fr-FR" i="1" dirty="0">
                <a:effectLst/>
                <a:latin typeface="Times New Roman"/>
                <a:ea typeface="Times New Roman"/>
              </a:rPr>
              <a:t> </a:t>
            </a:r>
            <a:r>
              <a:rPr lang="fr-FR" i="1" dirty="0" err="1">
                <a:effectLst/>
                <a:latin typeface="Times New Roman"/>
                <a:ea typeface="Times New Roman"/>
              </a:rPr>
              <a:t>tả</a:t>
            </a:r>
            <a:r>
              <a:rPr lang="fr-FR" i="1" dirty="0">
                <a:effectLst/>
                <a:latin typeface="Times New Roman"/>
                <a:ea typeface="Times New Roman"/>
              </a:rPr>
              <a:t> </a:t>
            </a:r>
            <a:r>
              <a:rPr lang="fr-FR" i="1" dirty="0" err="1">
                <a:effectLst/>
                <a:latin typeface="Times New Roman"/>
                <a:ea typeface="Times New Roman"/>
              </a:rPr>
              <a:t>diễn</a:t>
            </a:r>
            <a:r>
              <a:rPr lang="fr-FR" i="1" dirty="0">
                <a:effectLst/>
                <a:latin typeface="Times New Roman"/>
                <a:ea typeface="Times New Roman"/>
              </a:rPr>
              <a:t> </a:t>
            </a:r>
            <a:r>
              <a:rPr lang="fr-FR" i="1" dirty="0" err="1">
                <a:effectLst/>
                <a:latin typeface="Times New Roman"/>
                <a:ea typeface="Times New Roman"/>
              </a:rPr>
              <a:t>biến</a:t>
            </a:r>
            <a:r>
              <a:rPr lang="fr-FR" i="1" dirty="0">
                <a:effectLst/>
                <a:latin typeface="Times New Roman"/>
                <a:ea typeface="Times New Roman"/>
              </a:rPr>
              <a:t> </a:t>
            </a:r>
            <a:r>
              <a:rPr lang="fr-FR" i="1" dirty="0" err="1">
                <a:effectLst/>
                <a:latin typeface="Times New Roman"/>
                <a:ea typeface="Times New Roman"/>
              </a:rPr>
              <a:t>tâm</a:t>
            </a:r>
            <a:r>
              <a:rPr lang="fr-FR" i="1" dirty="0">
                <a:effectLst/>
                <a:latin typeface="Times New Roman"/>
                <a:ea typeface="Times New Roman"/>
              </a:rPr>
              <a:t> </a:t>
            </a:r>
            <a:r>
              <a:rPr lang="fr-FR" i="1" dirty="0" err="1">
                <a:effectLst/>
                <a:latin typeface="Times New Roman"/>
                <a:ea typeface="Times New Roman"/>
              </a:rPr>
              <a:t>lí</a:t>
            </a:r>
            <a:r>
              <a:rPr lang="fr-FR" i="1" dirty="0">
                <a:effectLst/>
                <a:latin typeface="Times New Roman"/>
                <a:ea typeface="Times New Roman"/>
              </a:rPr>
              <a:t> </a:t>
            </a:r>
            <a:r>
              <a:rPr lang="fr-FR" i="1" dirty="0" err="1">
                <a:effectLst/>
                <a:latin typeface="Times New Roman"/>
                <a:ea typeface="Times New Roman"/>
              </a:rPr>
              <a:t>nv</a:t>
            </a:r>
            <a:r>
              <a:rPr lang="fr-FR" i="1" dirty="0">
                <a:effectLst/>
                <a:latin typeface="Times New Roman"/>
                <a:ea typeface="Times New Roman"/>
              </a:rPr>
              <a:t> ; </a:t>
            </a:r>
            <a:r>
              <a:rPr lang="fr-FR" i="1" dirty="0" err="1">
                <a:effectLst/>
                <a:latin typeface="Times New Roman"/>
                <a:ea typeface="Times New Roman"/>
              </a:rPr>
              <a:t>Ngôn</a:t>
            </a:r>
            <a:r>
              <a:rPr lang="fr-FR" i="1" dirty="0">
                <a:effectLst/>
                <a:latin typeface="Times New Roman"/>
                <a:ea typeface="Times New Roman"/>
              </a:rPr>
              <a:t> </a:t>
            </a:r>
            <a:r>
              <a:rPr lang="fr-FR" i="1" dirty="0" err="1">
                <a:effectLst/>
                <a:latin typeface="Times New Roman"/>
                <a:ea typeface="Times New Roman"/>
              </a:rPr>
              <a:t>từ</a:t>
            </a:r>
            <a:r>
              <a:rPr lang="fr-FR" i="1" dirty="0">
                <a:effectLst/>
                <a:latin typeface="Times New Roman"/>
                <a:ea typeface="Times New Roman"/>
              </a:rPr>
              <a:t>, …</a:t>
            </a:r>
            <a:endParaRPr lang="vi-VN" dirty="0"/>
          </a:p>
        </p:txBody>
      </p:sp>
      <p:sp>
        <p:nvSpPr>
          <p:cNvPr id="9" name="Rectangle 8"/>
          <p:cNvSpPr/>
          <p:nvPr/>
        </p:nvSpPr>
        <p:spPr>
          <a:xfrm>
            <a:off x="104945" y="5831020"/>
            <a:ext cx="8787533" cy="923330"/>
          </a:xfrm>
          <a:prstGeom prst="rect">
            <a:avLst/>
          </a:prstGeom>
        </p:spPr>
        <p:txBody>
          <a:bodyPr wrap="square">
            <a:spAutoFit/>
          </a:bodyPr>
          <a:lstStyle/>
          <a:p>
            <a:pPr algn="just">
              <a:spcAft>
                <a:spcPts val="0"/>
              </a:spcAft>
            </a:pPr>
            <a:r>
              <a:rPr lang="fr-FR" b="1" dirty="0">
                <a:effectLst/>
                <a:latin typeface="Times New Roman"/>
                <a:ea typeface="Times New Roman"/>
              </a:rPr>
              <a:t>C- </a:t>
            </a:r>
            <a:r>
              <a:rPr lang="fr-FR" b="1" dirty="0" err="1">
                <a:effectLst/>
                <a:latin typeface="Times New Roman"/>
                <a:ea typeface="Times New Roman"/>
              </a:rPr>
              <a:t>Kết</a:t>
            </a:r>
            <a:r>
              <a:rPr lang="fr-FR" b="1" dirty="0">
                <a:effectLst/>
                <a:latin typeface="Times New Roman"/>
                <a:ea typeface="Times New Roman"/>
              </a:rPr>
              <a:t> </a:t>
            </a:r>
            <a:r>
              <a:rPr lang="fr-FR" b="1" dirty="0" err="1">
                <a:effectLst/>
                <a:latin typeface="Times New Roman"/>
                <a:ea typeface="Times New Roman"/>
              </a:rPr>
              <a:t>bài</a:t>
            </a:r>
            <a:r>
              <a:rPr lang="fr-FR" b="1" dirty="0">
                <a:effectLst/>
                <a:latin typeface="Times New Roman"/>
                <a:ea typeface="Times New Roman"/>
              </a:rPr>
              <a:t>:</a:t>
            </a:r>
            <a:r>
              <a:rPr lang="fr-FR" sz="1600" dirty="0">
                <a:effectLst/>
                <a:latin typeface="Times New Roman"/>
                <a:ea typeface="Times New Roman"/>
              </a:rPr>
              <a:t> </a:t>
            </a:r>
            <a:r>
              <a:rPr lang="fr-FR" dirty="0">
                <a:effectLst/>
                <a:latin typeface="Times New Roman"/>
                <a:ea typeface="Times New Roman"/>
              </a:rPr>
              <a:t>- </a:t>
            </a:r>
            <a:r>
              <a:rPr lang="fr-FR" dirty="0" err="1">
                <a:effectLst/>
                <a:latin typeface="Times New Roman"/>
                <a:ea typeface="Times New Roman"/>
              </a:rPr>
              <a:t>Sự</a:t>
            </a:r>
            <a:r>
              <a:rPr lang="fr-FR" dirty="0">
                <a:effectLst/>
                <a:latin typeface="Times New Roman"/>
                <a:ea typeface="Times New Roman"/>
              </a:rPr>
              <a:t> </a:t>
            </a:r>
            <a:r>
              <a:rPr lang="fr-FR" dirty="0" err="1">
                <a:effectLst/>
                <a:latin typeface="Times New Roman"/>
                <a:ea typeface="Times New Roman"/>
              </a:rPr>
              <a:t>mở</a:t>
            </a:r>
            <a:r>
              <a:rPr lang="fr-FR" dirty="0">
                <a:effectLst/>
                <a:latin typeface="Times New Roman"/>
                <a:ea typeface="Times New Roman"/>
              </a:rPr>
              <a:t> </a:t>
            </a:r>
            <a:r>
              <a:rPr lang="fr-FR" dirty="0" err="1">
                <a:effectLst/>
                <a:latin typeface="Times New Roman"/>
                <a:ea typeface="Times New Roman"/>
              </a:rPr>
              <a:t>rộng</a:t>
            </a:r>
            <a:r>
              <a:rPr lang="fr-FR" dirty="0">
                <a:effectLst/>
                <a:latin typeface="Times New Roman"/>
                <a:ea typeface="Times New Roman"/>
              </a:rPr>
              <a:t> </a:t>
            </a:r>
            <a:r>
              <a:rPr lang="fr-FR" dirty="0" err="1">
                <a:effectLst/>
                <a:latin typeface="Times New Roman"/>
                <a:ea typeface="Times New Roman"/>
              </a:rPr>
              <a:t>và</a:t>
            </a:r>
            <a:r>
              <a:rPr lang="fr-FR" dirty="0">
                <a:effectLst/>
                <a:latin typeface="Times New Roman"/>
                <a:ea typeface="Times New Roman"/>
              </a:rPr>
              <a:t> </a:t>
            </a:r>
            <a:r>
              <a:rPr lang="fr-FR" dirty="0" err="1">
                <a:effectLst/>
                <a:latin typeface="Times New Roman"/>
                <a:ea typeface="Times New Roman"/>
              </a:rPr>
              <a:t>thống</a:t>
            </a:r>
            <a:r>
              <a:rPr lang="fr-FR" dirty="0">
                <a:effectLst/>
                <a:latin typeface="Times New Roman"/>
                <a:ea typeface="Times New Roman"/>
              </a:rPr>
              <a:t> </a:t>
            </a:r>
            <a:r>
              <a:rPr lang="fr-FR" dirty="0" err="1">
                <a:effectLst/>
                <a:latin typeface="Times New Roman"/>
                <a:ea typeface="Times New Roman"/>
              </a:rPr>
              <a:t>nhất</a:t>
            </a:r>
            <a:r>
              <a:rPr lang="fr-FR" dirty="0">
                <a:effectLst/>
                <a:latin typeface="Times New Roman"/>
                <a:ea typeface="Times New Roman"/>
              </a:rPr>
              <a:t> </a:t>
            </a:r>
            <a:r>
              <a:rPr lang="fr-FR" dirty="0" err="1">
                <a:effectLst/>
                <a:latin typeface="Times New Roman"/>
                <a:ea typeface="Times New Roman"/>
              </a:rPr>
              <a:t>tình</a:t>
            </a:r>
            <a:r>
              <a:rPr lang="fr-FR" dirty="0">
                <a:effectLst/>
                <a:latin typeface="Times New Roman"/>
                <a:ea typeface="Times New Roman"/>
              </a:rPr>
              <a:t> </a:t>
            </a:r>
            <a:r>
              <a:rPr lang="fr-FR" dirty="0" err="1">
                <a:effectLst/>
                <a:latin typeface="Times New Roman"/>
                <a:ea typeface="Times New Roman"/>
              </a:rPr>
              <a:t>yêu</a:t>
            </a:r>
            <a:r>
              <a:rPr lang="fr-FR" dirty="0">
                <a:effectLst/>
                <a:latin typeface="Times New Roman"/>
                <a:ea typeface="Times New Roman"/>
              </a:rPr>
              <a:t> </a:t>
            </a:r>
            <a:r>
              <a:rPr lang="fr-FR" dirty="0" err="1">
                <a:effectLst/>
                <a:latin typeface="Times New Roman"/>
                <a:ea typeface="Times New Roman"/>
              </a:rPr>
              <a:t>quê</a:t>
            </a:r>
            <a:r>
              <a:rPr lang="fr-FR" dirty="0">
                <a:effectLst/>
                <a:latin typeface="Times New Roman"/>
                <a:ea typeface="Times New Roman"/>
              </a:rPr>
              <a:t> </a:t>
            </a:r>
            <a:r>
              <a:rPr lang="fr-FR" dirty="0" err="1">
                <a:effectLst/>
                <a:latin typeface="Times New Roman"/>
                <a:ea typeface="Times New Roman"/>
              </a:rPr>
              <a:t>hương</a:t>
            </a:r>
            <a:r>
              <a:rPr lang="fr-FR" dirty="0">
                <a:effectLst/>
                <a:latin typeface="Times New Roman"/>
                <a:ea typeface="Times New Roman"/>
              </a:rPr>
              <a:t> </a:t>
            </a:r>
            <a:r>
              <a:rPr lang="fr-FR" dirty="0" err="1">
                <a:effectLst/>
                <a:latin typeface="Times New Roman"/>
                <a:ea typeface="Times New Roman"/>
              </a:rPr>
              <a:t>trong</a:t>
            </a:r>
            <a:r>
              <a:rPr lang="fr-FR" dirty="0">
                <a:effectLst/>
                <a:latin typeface="Times New Roman"/>
                <a:ea typeface="Times New Roman"/>
              </a:rPr>
              <a:t> </a:t>
            </a:r>
            <a:r>
              <a:rPr lang="fr-FR" dirty="0" err="1">
                <a:effectLst/>
                <a:latin typeface="Times New Roman"/>
                <a:ea typeface="Times New Roman"/>
              </a:rPr>
              <a:t>tình</a:t>
            </a:r>
            <a:r>
              <a:rPr lang="fr-FR" dirty="0">
                <a:effectLst/>
                <a:latin typeface="Times New Roman"/>
                <a:ea typeface="Times New Roman"/>
              </a:rPr>
              <a:t> </a:t>
            </a:r>
            <a:r>
              <a:rPr lang="fr-FR" dirty="0" err="1">
                <a:effectLst/>
                <a:latin typeface="Times New Roman"/>
                <a:ea typeface="Times New Roman"/>
              </a:rPr>
              <a:t>yếu</a:t>
            </a:r>
            <a:r>
              <a:rPr lang="fr-FR" dirty="0">
                <a:effectLst/>
                <a:latin typeface="Times New Roman"/>
                <a:ea typeface="Times New Roman"/>
              </a:rPr>
              <a:t> </a:t>
            </a:r>
            <a:r>
              <a:rPr lang="fr-FR" dirty="0" err="1">
                <a:effectLst/>
                <a:latin typeface="Times New Roman"/>
                <a:ea typeface="Times New Roman"/>
              </a:rPr>
              <a:t>đất</a:t>
            </a:r>
            <a:r>
              <a:rPr lang="fr-FR" dirty="0">
                <a:effectLst/>
                <a:latin typeface="Times New Roman"/>
                <a:ea typeface="Times New Roman"/>
              </a:rPr>
              <a:t> </a:t>
            </a:r>
            <a:r>
              <a:rPr lang="fr-FR" dirty="0" err="1">
                <a:effectLst/>
                <a:latin typeface="Times New Roman"/>
                <a:ea typeface="Times New Roman"/>
              </a:rPr>
              <a:t>nước</a:t>
            </a:r>
            <a:r>
              <a:rPr lang="fr-FR" dirty="0">
                <a:effectLst/>
                <a:latin typeface="Times New Roman"/>
                <a:ea typeface="Times New Roman"/>
              </a:rPr>
              <a:t> ở </a:t>
            </a:r>
            <a:r>
              <a:rPr lang="fr-FR" dirty="0" err="1">
                <a:effectLst/>
                <a:latin typeface="Times New Roman"/>
                <a:ea typeface="Times New Roman"/>
              </a:rPr>
              <a:t>nhân</a:t>
            </a:r>
            <a:r>
              <a:rPr lang="fr-FR" dirty="0">
                <a:effectLst/>
                <a:latin typeface="Times New Roman"/>
                <a:ea typeface="Times New Roman"/>
              </a:rPr>
              <a:t> </a:t>
            </a:r>
            <a:r>
              <a:rPr lang="fr-FR" dirty="0" err="1">
                <a:effectLst/>
                <a:latin typeface="Times New Roman"/>
                <a:ea typeface="Times New Roman"/>
              </a:rPr>
              <a:t>vật</a:t>
            </a:r>
            <a:r>
              <a:rPr lang="fr-FR" dirty="0">
                <a:effectLst/>
                <a:latin typeface="Times New Roman"/>
                <a:ea typeface="Times New Roman"/>
              </a:rPr>
              <a:t> </a:t>
            </a:r>
            <a:r>
              <a:rPr lang="fr-FR" dirty="0" err="1">
                <a:effectLst/>
                <a:latin typeface="Times New Roman"/>
                <a:ea typeface="Times New Roman"/>
              </a:rPr>
              <a:t>ông</a:t>
            </a:r>
            <a:r>
              <a:rPr lang="fr-FR" dirty="0">
                <a:effectLst/>
                <a:latin typeface="Times New Roman"/>
                <a:ea typeface="Times New Roman"/>
              </a:rPr>
              <a:t> Hai </a:t>
            </a:r>
            <a:r>
              <a:rPr lang="fr-FR" dirty="0">
                <a:effectLst/>
                <a:latin typeface="Times New Roman"/>
                <a:ea typeface="Times New Roman"/>
                <a:sym typeface="Wingdings" panose="05000000000000000000" pitchFamily="2" charset="2"/>
              </a:rPr>
              <a:t> </a:t>
            </a:r>
            <a:r>
              <a:rPr lang="fr-FR" dirty="0" err="1">
                <a:effectLst/>
                <a:latin typeface="Times New Roman"/>
                <a:ea typeface="Times New Roman"/>
                <a:sym typeface="Wingdings" panose="05000000000000000000" pitchFamily="2" charset="2"/>
              </a:rPr>
              <a:t>ng</a:t>
            </a:r>
            <a:r>
              <a:rPr lang="fr-FR" dirty="0">
                <a:effectLst/>
                <a:latin typeface="Times New Roman"/>
                <a:ea typeface="Times New Roman"/>
                <a:sym typeface="Wingdings" panose="05000000000000000000" pitchFamily="2" charset="2"/>
              </a:rPr>
              <a:t> ND  </a:t>
            </a:r>
            <a:r>
              <a:rPr lang="fr-FR" dirty="0" err="1">
                <a:effectLst/>
                <a:latin typeface="Times New Roman"/>
                <a:ea typeface="Times New Roman"/>
                <a:sym typeface="Wingdings" panose="05000000000000000000" pitchFamily="2" charset="2"/>
              </a:rPr>
              <a:t>Thành</a:t>
            </a:r>
            <a:r>
              <a:rPr lang="fr-FR" dirty="0">
                <a:effectLst/>
                <a:latin typeface="Times New Roman"/>
                <a:ea typeface="Times New Roman"/>
                <a:sym typeface="Wingdings" panose="05000000000000000000" pitchFamily="2" charset="2"/>
              </a:rPr>
              <a:t> </a:t>
            </a:r>
            <a:r>
              <a:rPr lang="fr-FR" dirty="0" err="1">
                <a:effectLst/>
                <a:latin typeface="Times New Roman"/>
                <a:ea typeface="Times New Roman"/>
                <a:sym typeface="Wingdings" panose="05000000000000000000" pitchFamily="2" charset="2"/>
              </a:rPr>
              <a:t>công</a:t>
            </a:r>
            <a:r>
              <a:rPr lang="fr-FR" dirty="0">
                <a:effectLst/>
                <a:latin typeface="Times New Roman"/>
                <a:ea typeface="Times New Roman"/>
                <a:sym typeface="Wingdings" panose="05000000000000000000" pitchFamily="2" charset="2"/>
              </a:rPr>
              <a:t> </a:t>
            </a:r>
            <a:r>
              <a:rPr lang="fr-FR" dirty="0" err="1">
                <a:effectLst/>
                <a:latin typeface="Times New Roman"/>
                <a:ea typeface="Times New Roman"/>
                <a:sym typeface="Wingdings" panose="05000000000000000000" pitchFamily="2" charset="2"/>
              </a:rPr>
              <a:t>của</a:t>
            </a:r>
            <a:r>
              <a:rPr lang="fr-FR" dirty="0">
                <a:effectLst/>
                <a:latin typeface="Times New Roman"/>
                <a:ea typeface="Times New Roman"/>
                <a:sym typeface="Wingdings" panose="05000000000000000000" pitchFamily="2" charset="2"/>
              </a:rPr>
              <a:t> KL khi </a:t>
            </a:r>
            <a:r>
              <a:rPr lang="fr-FR" dirty="0" err="1">
                <a:effectLst/>
                <a:latin typeface="Times New Roman"/>
                <a:ea typeface="Times New Roman"/>
                <a:sym typeface="Wingdings" panose="05000000000000000000" pitchFamily="2" charset="2"/>
              </a:rPr>
              <a:t>viết</a:t>
            </a:r>
            <a:r>
              <a:rPr lang="fr-FR" dirty="0">
                <a:effectLst/>
                <a:latin typeface="Times New Roman"/>
                <a:ea typeface="Times New Roman"/>
                <a:sym typeface="Wingdings" panose="05000000000000000000" pitchFamily="2" charset="2"/>
              </a:rPr>
              <a:t> </a:t>
            </a:r>
            <a:r>
              <a:rPr lang="fr-FR" dirty="0" err="1">
                <a:effectLst/>
                <a:latin typeface="Times New Roman"/>
                <a:ea typeface="Times New Roman"/>
                <a:sym typeface="Wingdings" panose="05000000000000000000" pitchFamily="2" charset="2"/>
              </a:rPr>
              <a:t>về</a:t>
            </a:r>
            <a:r>
              <a:rPr lang="fr-FR" dirty="0">
                <a:effectLst/>
                <a:latin typeface="Times New Roman"/>
                <a:ea typeface="Times New Roman"/>
                <a:sym typeface="Wingdings" panose="05000000000000000000" pitchFamily="2" charset="2"/>
              </a:rPr>
              <a:t> </a:t>
            </a:r>
            <a:r>
              <a:rPr lang="fr-FR" dirty="0" err="1">
                <a:effectLst/>
                <a:latin typeface="Times New Roman"/>
                <a:ea typeface="Times New Roman"/>
                <a:sym typeface="Wingdings" panose="05000000000000000000" pitchFamily="2" charset="2"/>
              </a:rPr>
              <a:t>người</a:t>
            </a:r>
            <a:r>
              <a:rPr lang="fr-FR" dirty="0">
                <a:effectLst/>
                <a:latin typeface="Times New Roman"/>
                <a:ea typeface="Times New Roman"/>
                <a:sym typeface="Wingdings" panose="05000000000000000000" pitchFamily="2" charset="2"/>
              </a:rPr>
              <a:t> </a:t>
            </a:r>
            <a:r>
              <a:rPr lang="fr-FR" dirty="0" err="1">
                <a:effectLst/>
                <a:latin typeface="Times New Roman"/>
                <a:ea typeface="Times New Roman"/>
                <a:sym typeface="Wingdings" panose="05000000000000000000" pitchFamily="2" charset="2"/>
              </a:rPr>
              <a:t>nd</a:t>
            </a:r>
            <a:r>
              <a:rPr lang="fr-FR" dirty="0">
                <a:effectLst/>
                <a:latin typeface="Times New Roman"/>
                <a:ea typeface="Times New Roman"/>
                <a:sym typeface="Wingdings" panose="05000000000000000000" pitchFamily="2" charset="2"/>
              </a:rPr>
              <a:t>.</a:t>
            </a:r>
            <a:r>
              <a:rPr lang="fr-FR" dirty="0">
                <a:effectLst/>
                <a:latin typeface="Times New Roman"/>
                <a:ea typeface="Times New Roman"/>
              </a:rPr>
              <a:t>.</a:t>
            </a:r>
          </a:p>
          <a:p>
            <a:pPr algn="just">
              <a:spcAft>
                <a:spcPts val="0"/>
              </a:spcAft>
            </a:pPr>
            <a:r>
              <a:rPr lang="fr-FR" dirty="0" err="1">
                <a:latin typeface="Times New Roman"/>
                <a:ea typeface="Times New Roman"/>
              </a:rPr>
              <a:t>Liên</a:t>
            </a:r>
            <a:r>
              <a:rPr lang="fr-FR" dirty="0">
                <a:latin typeface="Times New Roman"/>
                <a:ea typeface="Times New Roman"/>
              </a:rPr>
              <a:t> </a:t>
            </a:r>
            <a:r>
              <a:rPr lang="fr-FR" dirty="0" err="1">
                <a:latin typeface="Times New Roman"/>
                <a:ea typeface="Times New Roman"/>
              </a:rPr>
              <a:t>hệ</a:t>
            </a:r>
            <a:r>
              <a:rPr lang="fr-FR" dirty="0">
                <a:latin typeface="Times New Roman"/>
                <a:ea typeface="Times New Roman"/>
              </a:rPr>
              <a:t> </a:t>
            </a:r>
            <a:r>
              <a:rPr lang="fr-FR" dirty="0" err="1">
                <a:latin typeface="Times New Roman"/>
                <a:ea typeface="Times New Roman"/>
              </a:rPr>
              <a:t>tình</a:t>
            </a:r>
            <a:r>
              <a:rPr lang="fr-FR" dirty="0">
                <a:latin typeface="Times New Roman"/>
                <a:ea typeface="Times New Roman"/>
              </a:rPr>
              <a:t> </a:t>
            </a:r>
            <a:r>
              <a:rPr lang="fr-FR" dirty="0" err="1">
                <a:latin typeface="Times New Roman"/>
                <a:ea typeface="Times New Roman"/>
              </a:rPr>
              <a:t>yêu</a:t>
            </a:r>
            <a:r>
              <a:rPr lang="fr-FR" dirty="0">
                <a:latin typeface="Times New Roman"/>
                <a:ea typeface="Times New Roman"/>
              </a:rPr>
              <a:t> </a:t>
            </a:r>
            <a:r>
              <a:rPr lang="fr-FR" dirty="0" err="1">
                <a:latin typeface="Times New Roman"/>
                <a:ea typeface="Times New Roman"/>
              </a:rPr>
              <a:t>quê</a:t>
            </a:r>
            <a:r>
              <a:rPr lang="fr-FR" dirty="0">
                <a:latin typeface="Times New Roman"/>
                <a:ea typeface="Times New Roman"/>
              </a:rPr>
              <a:t> </a:t>
            </a:r>
            <a:r>
              <a:rPr lang="fr-FR" dirty="0" err="1">
                <a:latin typeface="Times New Roman"/>
                <a:ea typeface="Times New Roman"/>
              </a:rPr>
              <a:t>hương</a:t>
            </a:r>
            <a:r>
              <a:rPr lang="fr-FR" dirty="0">
                <a:latin typeface="Times New Roman"/>
                <a:ea typeface="Times New Roman"/>
              </a:rPr>
              <a:t> </a:t>
            </a:r>
            <a:r>
              <a:rPr lang="fr-FR" dirty="0" err="1">
                <a:latin typeface="Times New Roman"/>
                <a:ea typeface="Times New Roman"/>
              </a:rPr>
              <a:t>đất</a:t>
            </a:r>
            <a:r>
              <a:rPr lang="fr-FR" dirty="0">
                <a:latin typeface="Times New Roman"/>
                <a:ea typeface="Times New Roman"/>
              </a:rPr>
              <a:t> </a:t>
            </a:r>
            <a:r>
              <a:rPr lang="fr-FR" dirty="0" err="1">
                <a:latin typeface="Times New Roman"/>
                <a:ea typeface="Times New Roman"/>
              </a:rPr>
              <a:t>nước</a:t>
            </a:r>
            <a:r>
              <a:rPr lang="fr-FR" dirty="0">
                <a:latin typeface="Times New Roman"/>
                <a:ea typeface="Times New Roman"/>
              </a:rPr>
              <a:t> </a:t>
            </a:r>
            <a:r>
              <a:rPr lang="fr-FR" dirty="0" err="1">
                <a:latin typeface="Times New Roman"/>
                <a:ea typeface="Times New Roman"/>
              </a:rPr>
              <a:t>hiện</a:t>
            </a:r>
            <a:r>
              <a:rPr lang="fr-FR" dirty="0">
                <a:latin typeface="Times New Roman"/>
                <a:ea typeface="Times New Roman"/>
              </a:rPr>
              <a:t> </a:t>
            </a:r>
            <a:r>
              <a:rPr lang="fr-FR" dirty="0" err="1">
                <a:latin typeface="Times New Roman"/>
                <a:ea typeface="Times New Roman"/>
              </a:rPr>
              <a:t>nay</a:t>
            </a:r>
            <a:r>
              <a:rPr lang="fr-FR" dirty="0">
                <a:latin typeface="Times New Roman"/>
                <a:ea typeface="Times New Roman"/>
              </a:rPr>
              <a:t>.</a:t>
            </a:r>
            <a:endParaRPr lang="vi-VN" dirty="0">
              <a:effectLst/>
              <a:latin typeface="Times New Roman"/>
              <a:ea typeface="Times New Roman"/>
            </a:endParaRPr>
          </a:p>
        </p:txBody>
      </p:sp>
    </p:spTree>
    <p:extLst>
      <p:ext uri="{BB962C8B-B14F-4D97-AF65-F5344CB8AC3E}">
        <p14:creationId xmlns:p14="http://schemas.microsoft.com/office/powerpoint/2010/main" val="1881153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632"/>
            <a:ext cx="9144000" cy="830997"/>
          </a:xfrm>
          <a:prstGeom prst="rect">
            <a:avLst/>
          </a:prstGeom>
        </p:spPr>
        <p:txBody>
          <a:bodyPr wrap="square">
            <a:spAutoFit/>
          </a:bodyPr>
          <a:lstStyle/>
          <a:p>
            <a:r>
              <a:rPr lang="en-US" sz="2400" b="1" dirty="0">
                <a:solidFill>
                  <a:srgbClr val="0070C0"/>
                </a:solidFill>
                <a:effectLst/>
                <a:latin typeface="Times New Roman"/>
                <a:ea typeface="Times New Roman"/>
              </a:rPr>
              <a:t>LĐ 3: </a:t>
            </a:r>
            <a:r>
              <a:rPr lang="en-US" sz="2400" b="1" dirty="0" err="1">
                <a:solidFill>
                  <a:srgbClr val="0070C0"/>
                </a:solidFill>
                <a:effectLst/>
                <a:latin typeface="Times New Roman"/>
                <a:ea typeface="Times New Roman"/>
              </a:rPr>
              <a:t>Tình</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yêu</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làng</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thống</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nhất</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với</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tình</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yêu</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nước</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của</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ông</a:t>
            </a:r>
            <a:r>
              <a:rPr lang="en-US" sz="2400" b="1" dirty="0">
                <a:solidFill>
                  <a:srgbClr val="0070C0"/>
                </a:solidFill>
                <a:effectLst/>
                <a:latin typeface="Times New Roman"/>
                <a:ea typeface="Times New Roman"/>
              </a:rPr>
              <a:t> Hai </a:t>
            </a:r>
            <a:r>
              <a:rPr lang="en-US" sz="2400" b="1" dirty="0" err="1">
                <a:solidFill>
                  <a:srgbClr val="0070C0"/>
                </a:solidFill>
                <a:effectLst/>
                <a:latin typeface="Times New Roman"/>
                <a:ea typeface="Times New Roman"/>
              </a:rPr>
              <a:t>bộc</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lộ</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sâu</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sắc</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khi</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ông</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nghe</a:t>
            </a:r>
            <a:r>
              <a:rPr lang="en-US" sz="2400" b="1" dirty="0">
                <a:solidFill>
                  <a:srgbClr val="0070C0"/>
                </a:solidFill>
                <a:effectLst/>
                <a:latin typeface="Times New Roman"/>
                <a:ea typeface="Times New Roman"/>
              </a:rPr>
              <a:t> tin </a:t>
            </a:r>
            <a:r>
              <a:rPr lang="en-US" sz="2400" b="1" dirty="0" err="1">
                <a:solidFill>
                  <a:srgbClr val="0070C0"/>
                </a:solidFill>
                <a:effectLst/>
                <a:latin typeface="Times New Roman"/>
                <a:ea typeface="Times New Roman"/>
              </a:rPr>
              <a:t>làng</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mình</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theo</a:t>
            </a:r>
            <a:r>
              <a:rPr lang="en-US" sz="2400" b="1" dirty="0">
                <a:solidFill>
                  <a:srgbClr val="0070C0"/>
                </a:solidFill>
                <a:effectLst/>
                <a:latin typeface="Times New Roman"/>
                <a:ea typeface="Times New Roman"/>
              </a:rPr>
              <a:t> </a:t>
            </a:r>
            <a:r>
              <a:rPr lang="en-US" sz="2400" b="1" dirty="0" err="1">
                <a:solidFill>
                  <a:srgbClr val="0070C0"/>
                </a:solidFill>
                <a:effectLst/>
                <a:latin typeface="Times New Roman"/>
                <a:ea typeface="Times New Roman"/>
              </a:rPr>
              <a:t>giặc</a:t>
            </a:r>
            <a:r>
              <a:rPr lang="en-US" sz="2400" i="1" dirty="0">
                <a:solidFill>
                  <a:srgbClr val="0070C0"/>
                </a:solidFill>
                <a:effectLst/>
                <a:latin typeface="Times New Roman"/>
                <a:ea typeface="Times New Roman"/>
              </a:rPr>
              <a:t>.</a:t>
            </a:r>
            <a:r>
              <a:rPr lang="en-US" sz="2400" dirty="0">
                <a:solidFill>
                  <a:srgbClr val="0070C0"/>
                </a:solidFill>
                <a:effectLst/>
                <a:latin typeface="Times New Roman"/>
                <a:ea typeface="Times New Roman"/>
              </a:rPr>
              <a:t> </a:t>
            </a:r>
            <a:endParaRPr lang="vi-VN" sz="2400" dirty="0">
              <a:solidFill>
                <a:srgbClr val="0070C0"/>
              </a:solidFill>
            </a:endParaRPr>
          </a:p>
        </p:txBody>
      </p:sp>
      <p:sp>
        <p:nvSpPr>
          <p:cNvPr id="5" name="Rectangle 4"/>
          <p:cNvSpPr/>
          <p:nvPr/>
        </p:nvSpPr>
        <p:spPr>
          <a:xfrm>
            <a:off x="-19164" y="1145018"/>
            <a:ext cx="9144000" cy="646331"/>
          </a:xfrm>
          <a:prstGeom prst="rect">
            <a:avLst/>
          </a:prstGeom>
        </p:spPr>
        <p:txBody>
          <a:bodyPr wrap="square">
            <a:spAutoFit/>
          </a:bodyPr>
          <a:lstStyle/>
          <a:p>
            <a:pPr algn="just">
              <a:spcAft>
                <a:spcPts val="0"/>
              </a:spcAft>
            </a:pPr>
            <a:r>
              <a:rPr lang="en-US" dirty="0">
                <a:solidFill>
                  <a:srgbClr val="000000"/>
                </a:solidFill>
                <a:effectLst/>
                <a:latin typeface="Times New Roman"/>
                <a:ea typeface="Times New Roman"/>
              </a:rPr>
              <a:t>LC 1: </a:t>
            </a:r>
            <a:r>
              <a:rPr lang="en-US" b="1" dirty="0" err="1">
                <a:solidFill>
                  <a:srgbClr val="000000"/>
                </a:solidFill>
                <a:effectLst/>
                <a:latin typeface="Times New Roman"/>
                <a:ea typeface="Times New Roman"/>
              </a:rPr>
              <a:t>Khi</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mới</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nghe</a:t>
            </a:r>
            <a:r>
              <a:rPr lang="en-US" b="1" dirty="0">
                <a:solidFill>
                  <a:srgbClr val="000000"/>
                </a:solidFill>
                <a:effectLst/>
                <a:latin typeface="Times New Roman"/>
                <a:ea typeface="Times New Roman"/>
              </a:rPr>
              <a:t> tin </a:t>
            </a:r>
            <a:r>
              <a:rPr lang="en-US" dirty="0" err="1">
                <a:solidFill>
                  <a:srgbClr val="000000"/>
                </a:solidFill>
                <a:effectLst/>
                <a:latin typeface="Times New Roman"/>
                <a:ea typeface="Times New Roman"/>
              </a:rPr>
              <a:t>quá</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đột</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ngột</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ông</a:t>
            </a:r>
            <a:r>
              <a:rPr lang="en-US" dirty="0">
                <a:solidFill>
                  <a:srgbClr val="000000"/>
                </a:solidFill>
                <a:effectLst/>
                <a:latin typeface="Times New Roman"/>
                <a:ea typeface="Times New Roman"/>
              </a:rPr>
              <a:t> Hai </a:t>
            </a:r>
            <a:r>
              <a:rPr lang="en-US" b="1" dirty="0" err="1">
                <a:solidFill>
                  <a:srgbClr val="FF0000"/>
                </a:solidFill>
                <a:effectLst/>
                <a:latin typeface="Times New Roman"/>
                <a:ea typeface="Times New Roman"/>
              </a:rPr>
              <a:t>sững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sờ</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xấu</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hổ</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và</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uất</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ức</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cổ</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ông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lão</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nghẹn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ắng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hẳn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lại</a:t>
            </a:r>
            <a:r>
              <a:rPr lang="en-US" dirty="0">
                <a:solidFill>
                  <a:srgbClr val="000000"/>
                </a:solidFill>
                <a:effectLst/>
                <a:latin typeface="Times New Roman"/>
                <a:ea typeface="Times New Roman"/>
              </a:rPr>
              <a:t>, da </a:t>
            </a:r>
            <a:r>
              <a:rPr lang="en-US" dirty="0" err="1">
                <a:solidFill>
                  <a:srgbClr val="000000"/>
                </a:solidFill>
                <a:effectLst/>
                <a:latin typeface="Times New Roman"/>
                <a:ea typeface="Times New Roman"/>
              </a:rPr>
              <a:t>mặt</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tê</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rân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rân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Ông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lão</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lặng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đi</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tưởng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như</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không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thở</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được</a:t>
            </a:r>
            <a:r>
              <a:rPr lang="en-US" dirty="0">
                <a:solidFill>
                  <a:srgbClr val="000000"/>
                </a:solidFill>
                <a:effectLst/>
                <a:latin typeface="Times New Roman"/>
                <a:ea typeface="Times New Roman"/>
              </a:rPr>
              <a:t>”. .....</a:t>
            </a:r>
            <a:endParaRPr lang="vi-VN" sz="1600" dirty="0">
              <a:effectLst/>
              <a:latin typeface="Times New Roman"/>
              <a:ea typeface="Times New Roman"/>
            </a:endParaRPr>
          </a:p>
        </p:txBody>
      </p:sp>
      <p:sp>
        <p:nvSpPr>
          <p:cNvPr id="6" name="Rectangle 5"/>
          <p:cNvSpPr/>
          <p:nvPr/>
        </p:nvSpPr>
        <p:spPr>
          <a:xfrm>
            <a:off x="34588" y="1916225"/>
            <a:ext cx="9144000" cy="923330"/>
          </a:xfrm>
          <a:prstGeom prst="rect">
            <a:avLst/>
          </a:prstGeom>
        </p:spPr>
        <p:txBody>
          <a:bodyPr wrap="square">
            <a:spAutoFit/>
          </a:bodyPr>
          <a:lstStyle/>
          <a:p>
            <a:r>
              <a:rPr lang="en-US" dirty="0">
                <a:solidFill>
                  <a:srgbClr val="000000"/>
                </a:solidFill>
                <a:effectLst/>
                <a:latin typeface="Times New Roman"/>
                <a:ea typeface="Times New Roman"/>
              </a:rPr>
              <a:t>-LC 2: </a:t>
            </a:r>
            <a:r>
              <a:rPr lang="en-US" b="1" dirty="0" err="1">
                <a:solidFill>
                  <a:srgbClr val="000000"/>
                </a:solidFill>
                <a:effectLst/>
                <a:latin typeface="Times New Roman"/>
                <a:ea typeface="Times New Roman"/>
              </a:rPr>
              <a:t>Về</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đến</a:t>
            </a:r>
            <a:r>
              <a:rPr lang="en-US" b="1" dirty="0">
                <a:solidFill>
                  <a:srgbClr val="000000"/>
                </a:solidFill>
                <a:effectLst/>
                <a:latin typeface="Times New Roman"/>
                <a:ea typeface="Times New Roman"/>
              </a:rPr>
              <a:t> </a:t>
            </a:r>
            <a:r>
              <a:rPr lang="en-US" b="1" dirty="0" err="1">
                <a:solidFill>
                  <a:srgbClr val="000000"/>
                </a:solidFill>
                <a:effectLst/>
                <a:latin typeface="Times New Roman"/>
                <a:ea typeface="Times New Roman"/>
              </a:rPr>
              <a:t>nhà</a:t>
            </a:r>
            <a:r>
              <a:rPr lang="en-US" b="1"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ông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nằm</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vật</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ra</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giường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rồi</a:t>
            </a:r>
            <a:r>
              <a:rPr lang="en-US" dirty="0">
                <a:solidFill>
                  <a:srgbClr val="000000"/>
                </a:solidFill>
                <a:effectLst/>
                <a:latin typeface="Times New Roman"/>
                <a:ea typeface="Times New Roman"/>
              </a:rPr>
              <a:t> </a:t>
            </a:r>
            <a:r>
              <a:rPr lang="en-US" b="1" dirty="0" err="1">
                <a:solidFill>
                  <a:srgbClr val="FF0000"/>
                </a:solidFill>
                <a:effectLst/>
                <a:latin typeface="Times New Roman"/>
                <a:ea typeface="Times New Roman"/>
              </a:rPr>
              <a:t>tủi</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thân</a:t>
            </a:r>
            <a:r>
              <a:rPr lang="en-US" b="1" dirty="0">
                <a:solidFill>
                  <a:srgbClr val="FF0000"/>
                </a:solidFill>
                <a:effectLst/>
                <a:latin typeface="Times New Roman"/>
                <a:ea typeface="Times New Roman"/>
              </a:rPr>
              <a:t> </a:t>
            </a:r>
            <a:r>
              <a:rPr lang="en-US" dirty="0" err="1">
                <a:solidFill>
                  <a:srgbClr val="000000"/>
                </a:solidFill>
                <a:effectLst/>
                <a:latin typeface="Times New Roman"/>
                <a:ea typeface="Times New Roman"/>
              </a:rPr>
              <a:t>nhìn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đàn</a:t>
            </a:r>
            <a:r>
              <a:rPr lang="en-US" dirty="0">
                <a:solidFill>
                  <a:srgbClr val="000000"/>
                </a:solidFill>
                <a:effectLst/>
                <a:latin typeface="Times New Roman"/>
                <a:ea typeface="Times New Roman"/>
              </a:rPr>
              <a:t> con,</a:t>
            </a:r>
            <a:r>
              <a:rPr lang="en-US" i="1" dirty="0">
                <a:effectLst/>
                <a:latin typeface="Times New Roman"/>
                <a:ea typeface="Times New Roman"/>
              </a:rPr>
              <a:t> “</a:t>
            </a:r>
            <a:r>
              <a:rPr lang="en-US" i="1" dirty="0" err="1">
                <a:effectLst/>
                <a:latin typeface="Times New Roman"/>
                <a:ea typeface="Times New Roman"/>
              </a:rPr>
              <a:t>chúng</a:t>
            </a:r>
            <a:r>
              <a:rPr lang="en-US" i="1" dirty="0">
                <a:effectLst/>
                <a:latin typeface="Times New Roman"/>
                <a:ea typeface="Times New Roman"/>
              </a:rPr>
              <a:t> </a:t>
            </a:r>
            <a:r>
              <a:rPr lang="en-US" i="1" dirty="0" err="1">
                <a:effectLst/>
                <a:latin typeface="Times New Roman"/>
                <a:ea typeface="Times New Roman"/>
              </a:rPr>
              <a:t>nó</a:t>
            </a:r>
            <a:r>
              <a:rPr lang="en-US" i="1" dirty="0">
                <a:effectLst/>
                <a:latin typeface="Times New Roman"/>
                <a:ea typeface="Times New Roman"/>
              </a:rPr>
              <a:t> </a:t>
            </a:r>
            <a:r>
              <a:rPr lang="en-US" i="1" dirty="0" err="1">
                <a:effectLst/>
                <a:latin typeface="Times New Roman"/>
                <a:ea typeface="Times New Roman"/>
              </a:rPr>
              <a:t>cũng</a:t>
            </a:r>
            <a:r>
              <a:rPr lang="en-US" i="1" dirty="0">
                <a:effectLst/>
                <a:latin typeface="Times New Roman"/>
                <a:ea typeface="Times New Roman"/>
              </a:rPr>
              <a:t> </a:t>
            </a:r>
            <a:r>
              <a:rPr lang="en-US" i="1" dirty="0" err="1">
                <a:effectLst/>
                <a:latin typeface="Times New Roman"/>
                <a:ea typeface="Times New Roman"/>
              </a:rPr>
              <a:t>là</a:t>
            </a:r>
            <a:r>
              <a:rPr lang="en-US" i="1" dirty="0">
                <a:effectLst/>
                <a:latin typeface="Times New Roman"/>
                <a:ea typeface="Times New Roman"/>
              </a:rPr>
              <a:t> </a:t>
            </a:r>
            <a:r>
              <a:rPr lang="en-US" i="1" dirty="0" err="1">
                <a:effectLst/>
                <a:latin typeface="Times New Roman"/>
                <a:ea typeface="Times New Roman"/>
              </a:rPr>
              <a:t>trẻ</a:t>
            </a:r>
            <a:r>
              <a:rPr lang="en-US" i="1" dirty="0">
                <a:effectLst/>
                <a:latin typeface="Times New Roman"/>
                <a:ea typeface="Times New Roman"/>
              </a:rPr>
              <a:t> con </a:t>
            </a:r>
            <a:r>
              <a:rPr lang="en-US" i="1" dirty="0" err="1">
                <a:effectLst/>
                <a:latin typeface="Times New Roman"/>
                <a:ea typeface="Times New Roman"/>
              </a:rPr>
              <a:t>làng</a:t>
            </a:r>
            <a:r>
              <a:rPr lang="en-US" i="1" dirty="0">
                <a:effectLst/>
                <a:latin typeface="Times New Roman"/>
                <a:ea typeface="Times New Roman"/>
              </a:rPr>
              <a:t> </a:t>
            </a:r>
            <a:r>
              <a:rPr lang="en-US" i="1" dirty="0" err="1">
                <a:effectLst/>
                <a:latin typeface="Times New Roman"/>
                <a:ea typeface="Times New Roman"/>
              </a:rPr>
              <a:t>viêt</a:t>
            </a:r>
            <a:r>
              <a:rPr lang="en-US" i="1" dirty="0">
                <a:effectLst/>
                <a:latin typeface="Times New Roman"/>
                <a:ea typeface="Times New Roman"/>
              </a:rPr>
              <a:t> </a:t>
            </a:r>
            <a:r>
              <a:rPr lang="en-US" i="1" dirty="0" err="1">
                <a:effectLst/>
                <a:latin typeface="Times New Roman"/>
                <a:ea typeface="Times New Roman"/>
              </a:rPr>
              <a:t>gian</a:t>
            </a:r>
            <a:r>
              <a:rPr lang="en-US" i="1" dirty="0">
                <a:effectLst/>
                <a:latin typeface="Times New Roman"/>
                <a:ea typeface="Times New Roman"/>
              </a:rPr>
              <a:t> </a:t>
            </a:r>
            <a:r>
              <a:rPr lang="en-US" i="1" dirty="0" err="1">
                <a:effectLst/>
                <a:latin typeface="Times New Roman"/>
                <a:ea typeface="Times New Roman"/>
              </a:rPr>
              <a:t>đáy</a:t>
            </a:r>
            <a:r>
              <a:rPr lang="en-US" i="1" dirty="0">
                <a:effectLst/>
                <a:latin typeface="Times New Roman"/>
                <a:ea typeface="Times New Roman"/>
              </a:rPr>
              <a:t> ư? </a:t>
            </a:r>
            <a:r>
              <a:rPr lang="en-US" i="1" dirty="0" err="1">
                <a:effectLst/>
                <a:latin typeface="Times New Roman"/>
                <a:ea typeface="Times New Roman"/>
              </a:rPr>
              <a:t>Chúng</a:t>
            </a:r>
            <a:r>
              <a:rPr lang="en-US" i="1" dirty="0">
                <a:effectLst/>
                <a:latin typeface="Times New Roman"/>
                <a:ea typeface="Times New Roman"/>
              </a:rPr>
              <a:t> </a:t>
            </a:r>
            <a:r>
              <a:rPr lang="en-US" i="1" dirty="0" err="1">
                <a:effectLst/>
                <a:latin typeface="Times New Roman"/>
                <a:ea typeface="Times New Roman"/>
              </a:rPr>
              <a:t>nó</a:t>
            </a:r>
            <a:r>
              <a:rPr lang="en-US" i="1" dirty="0">
                <a:effectLst/>
                <a:latin typeface="Times New Roman"/>
                <a:ea typeface="Times New Roman"/>
              </a:rPr>
              <a:t> </a:t>
            </a:r>
            <a:r>
              <a:rPr lang="en-US" i="1" dirty="0" err="1">
                <a:effectLst/>
                <a:latin typeface="Times New Roman"/>
                <a:ea typeface="Times New Roman"/>
              </a:rPr>
              <a:t>cũng</a:t>
            </a:r>
            <a:r>
              <a:rPr lang="en-US" i="1" dirty="0">
                <a:effectLst/>
                <a:latin typeface="Times New Roman"/>
                <a:ea typeface="Times New Roman"/>
              </a:rPr>
              <a:t> </a:t>
            </a:r>
            <a:r>
              <a:rPr lang="en-US" i="1" dirty="0" err="1">
                <a:effectLst/>
                <a:latin typeface="Times New Roman"/>
                <a:ea typeface="Times New Roman"/>
              </a:rPr>
              <a:t>bị</a:t>
            </a:r>
            <a:r>
              <a:rPr lang="en-US" i="1" dirty="0">
                <a:effectLst/>
                <a:latin typeface="Times New Roman"/>
                <a:ea typeface="Times New Roman"/>
              </a:rPr>
              <a:t> </a:t>
            </a:r>
            <a:r>
              <a:rPr lang="en-US" i="1" dirty="0" err="1">
                <a:effectLst/>
                <a:latin typeface="Times New Roman"/>
                <a:ea typeface="Times New Roman"/>
              </a:rPr>
              <a:t>người</a:t>
            </a:r>
            <a:r>
              <a:rPr lang="en-US" i="1" dirty="0">
                <a:effectLst/>
                <a:latin typeface="Times New Roman"/>
                <a:ea typeface="Times New Roman"/>
              </a:rPr>
              <a:t> ta </a:t>
            </a:r>
            <a:r>
              <a:rPr lang="en-US" i="1" dirty="0" err="1">
                <a:effectLst/>
                <a:latin typeface="Times New Roman"/>
                <a:ea typeface="Times New Roman"/>
              </a:rPr>
              <a:t>rẻ</a:t>
            </a:r>
            <a:r>
              <a:rPr lang="en-US" i="1" dirty="0">
                <a:effectLst/>
                <a:latin typeface="Times New Roman"/>
                <a:ea typeface="Times New Roman"/>
              </a:rPr>
              <a:t> </a:t>
            </a:r>
            <a:r>
              <a:rPr lang="en-US" i="1" dirty="0" err="1">
                <a:effectLst/>
                <a:latin typeface="Times New Roman"/>
                <a:ea typeface="Times New Roman"/>
              </a:rPr>
              <a:t>rúng</a:t>
            </a:r>
            <a:r>
              <a:rPr lang="en-US" i="1" dirty="0">
                <a:effectLst/>
                <a:latin typeface="Times New Roman"/>
                <a:ea typeface="Times New Roman"/>
              </a:rPr>
              <a:t>, </a:t>
            </a:r>
            <a:r>
              <a:rPr lang="en-US" i="1" dirty="0" err="1">
                <a:effectLst/>
                <a:latin typeface="Times New Roman"/>
                <a:ea typeface="Times New Roman"/>
              </a:rPr>
              <a:t>hắt</a:t>
            </a:r>
            <a:r>
              <a:rPr lang="en-US" i="1" dirty="0">
                <a:effectLst/>
                <a:latin typeface="Times New Roman"/>
                <a:ea typeface="Times New Roman"/>
              </a:rPr>
              <a:t> </a:t>
            </a:r>
            <a:r>
              <a:rPr lang="en-US" i="1" dirty="0" err="1">
                <a:effectLst/>
                <a:latin typeface="Times New Roman"/>
                <a:ea typeface="Times New Roman"/>
              </a:rPr>
              <a:t>hủi</a:t>
            </a:r>
            <a:r>
              <a:rPr lang="en-US" i="1" dirty="0">
                <a:effectLst/>
                <a:latin typeface="Times New Roman"/>
                <a:ea typeface="Times New Roman"/>
              </a:rPr>
              <a:t> </a:t>
            </a:r>
            <a:r>
              <a:rPr lang="en-US" i="1" dirty="0" err="1">
                <a:effectLst/>
                <a:latin typeface="Times New Roman"/>
                <a:ea typeface="Times New Roman"/>
              </a:rPr>
              <a:t>đáy</a:t>
            </a:r>
            <a:r>
              <a:rPr lang="en-US" i="1" dirty="0">
                <a:effectLst/>
                <a:latin typeface="Times New Roman"/>
                <a:ea typeface="Times New Roman"/>
              </a:rPr>
              <a:t> ư?”</a:t>
            </a:r>
            <a:r>
              <a:rPr lang="en-US" dirty="0">
                <a:effectLst/>
                <a:latin typeface="Times New Roman"/>
                <a:ea typeface="Times New Roman"/>
              </a:rPr>
              <a:t>, </a:t>
            </a:r>
            <a:r>
              <a:rPr lang="en-US" dirty="0" err="1">
                <a:effectLst/>
                <a:latin typeface="Times New Roman"/>
                <a:ea typeface="Times New Roman"/>
              </a:rPr>
              <a:t>rồi</a:t>
            </a:r>
            <a:r>
              <a:rPr lang="en-US" dirty="0">
                <a:effectLst/>
                <a:latin typeface="Times New Roman"/>
                <a:ea typeface="Times New Roman"/>
              </a:rPr>
              <a:t> </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nước</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mắt</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ông</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lão</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cứ</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giàn</a:t>
            </a:r>
            <a:r>
              <a:rPr lang="en-US" dirty="0">
                <a:solidFill>
                  <a:srgbClr val="000000"/>
                </a:solidFill>
                <a:effectLst/>
                <a:latin typeface="Times New Roman"/>
                <a:ea typeface="Times New Roman"/>
              </a:rPr>
              <a:t> </a:t>
            </a:r>
            <a:r>
              <a:rPr lang="en-US" dirty="0" err="1">
                <a:solidFill>
                  <a:srgbClr val="000000"/>
                </a:solidFill>
                <a:effectLst/>
                <a:latin typeface="Times New Roman"/>
                <a:ea typeface="Times New Roman"/>
              </a:rPr>
              <a:t>ra</a:t>
            </a:r>
            <a:r>
              <a:rPr lang="en-US" dirty="0">
                <a:solidFill>
                  <a:srgbClr val="000000"/>
                </a:solidFill>
                <a:effectLst/>
                <a:latin typeface="Times New Roman"/>
                <a:ea typeface="Times New Roman"/>
              </a:rPr>
              <a:t>”. </a:t>
            </a:r>
            <a:r>
              <a:rPr lang="en-US" dirty="0">
                <a:solidFill>
                  <a:srgbClr val="000000"/>
                </a:solidFill>
                <a:effectLst/>
                <a:latin typeface="Times New Roman"/>
                <a:ea typeface="Times New Roman"/>
                <a:sym typeface="Wingdings" panose="05000000000000000000" pitchFamily="2" charset="2"/>
              </a:rPr>
              <a:t> </a:t>
            </a:r>
            <a:r>
              <a:rPr lang="en-US" b="1" dirty="0" err="1">
                <a:solidFill>
                  <a:srgbClr val="FF0000"/>
                </a:solidFill>
                <a:latin typeface="Times New Roman"/>
                <a:ea typeface="Times New Roman"/>
                <a:sym typeface="Wingdings" panose="05000000000000000000" pitchFamily="2" charset="2"/>
              </a:rPr>
              <a:t>T</a:t>
            </a:r>
            <a:r>
              <a:rPr lang="en-US" b="1" dirty="0" err="1">
                <a:solidFill>
                  <a:srgbClr val="FF0000"/>
                </a:solidFill>
                <a:effectLst/>
                <a:latin typeface="Times New Roman"/>
                <a:ea typeface="Times New Roman"/>
              </a:rPr>
              <a:t>âm</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trạng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ông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rối</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bời</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trong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cơn</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đau</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đớn</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hụt</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hẫng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đến</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mê</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dại</a:t>
            </a:r>
            <a:r>
              <a:rPr lang="en-US" b="1" dirty="0">
                <a:solidFill>
                  <a:srgbClr val="FF0000"/>
                </a:solidFill>
                <a:effectLst/>
                <a:latin typeface="Times New Roman"/>
                <a:ea typeface="Times New Roman"/>
              </a:rPr>
              <a:t>. </a:t>
            </a:r>
            <a:endParaRPr lang="vi-VN" b="1" dirty="0">
              <a:solidFill>
                <a:srgbClr val="FF0000"/>
              </a:solidFill>
            </a:endParaRPr>
          </a:p>
        </p:txBody>
      </p:sp>
      <p:sp>
        <p:nvSpPr>
          <p:cNvPr id="7" name="Rectangle 6"/>
          <p:cNvSpPr/>
          <p:nvPr/>
        </p:nvSpPr>
        <p:spPr>
          <a:xfrm>
            <a:off x="34588" y="2928898"/>
            <a:ext cx="9144000" cy="646331"/>
          </a:xfrm>
          <a:prstGeom prst="rect">
            <a:avLst/>
          </a:prstGeom>
        </p:spPr>
        <p:txBody>
          <a:bodyPr wrap="square">
            <a:spAutoFit/>
          </a:bodyPr>
          <a:lstStyle/>
          <a:p>
            <a:r>
              <a:rPr lang="en-US" dirty="0">
                <a:effectLst/>
                <a:latin typeface="Times New Roman"/>
                <a:ea typeface="Times New Roman"/>
              </a:rPr>
              <a:t> LC 3:  </a:t>
            </a:r>
            <a:r>
              <a:rPr lang="en-US" b="1" dirty="0">
                <a:effectLst/>
                <a:latin typeface="Times New Roman"/>
                <a:ea typeface="Times New Roman"/>
              </a:rPr>
              <a:t>Ba </a:t>
            </a:r>
            <a:r>
              <a:rPr lang="en-US" b="1" dirty="0" err="1">
                <a:effectLst/>
                <a:latin typeface="Times New Roman"/>
                <a:ea typeface="Times New Roman"/>
              </a:rPr>
              <a:t>bốn</a:t>
            </a:r>
            <a:r>
              <a:rPr lang="en-US" b="1" dirty="0">
                <a:effectLst/>
                <a:latin typeface="Times New Roman"/>
                <a:ea typeface="Times New Roman"/>
              </a:rPr>
              <a:t> </a:t>
            </a:r>
            <a:r>
              <a:rPr lang="en-US" b="1" dirty="0" err="1">
                <a:effectLst/>
                <a:latin typeface="Times New Roman"/>
                <a:ea typeface="Times New Roman"/>
              </a:rPr>
              <a:t>ngày</a:t>
            </a:r>
            <a:r>
              <a:rPr lang="en-US" b="1" dirty="0">
                <a:effectLst/>
                <a:latin typeface="Times New Roman"/>
                <a:ea typeface="Times New Roman"/>
              </a:rPr>
              <a:t> </a:t>
            </a:r>
            <a:r>
              <a:rPr lang="en-US" b="1" dirty="0" err="1">
                <a:effectLst/>
                <a:latin typeface="Times New Roman"/>
                <a:ea typeface="Times New Roman"/>
              </a:rPr>
              <a:t>sau</a:t>
            </a:r>
            <a:r>
              <a:rPr lang="en-US" dirty="0">
                <a:effectLst/>
                <a:latin typeface="Times New Roman"/>
                <a:ea typeface="Times New Roman"/>
              </a:rPr>
              <a:t>, </a:t>
            </a:r>
            <a:r>
              <a:rPr lang="en-US" dirty="0" err="1">
                <a:effectLst/>
                <a:latin typeface="Times New Roman"/>
                <a:ea typeface="Times New Roman"/>
              </a:rPr>
              <a:t>ông</a:t>
            </a:r>
            <a:r>
              <a:rPr lang="en-US" dirty="0">
                <a:effectLst/>
                <a:latin typeface="Times New Roman"/>
                <a:ea typeface="Times New Roman"/>
              </a:rPr>
              <a:t> </a:t>
            </a:r>
            <a:r>
              <a:rPr lang="en-US" dirty="0" err="1">
                <a:effectLst/>
                <a:latin typeface="Times New Roman"/>
                <a:ea typeface="Times New Roman"/>
              </a:rPr>
              <a:t>không</a:t>
            </a:r>
            <a:r>
              <a:rPr lang="en-US" dirty="0">
                <a:effectLst/>
                <a:latin typeface="Times New Roman"/>
                <a:ea typeface="Times New Roman"/>
              </a:rPr>
              <a:t> </a:t>
            </a:r>
            <a:r>
              <a:rPr lang="en-US" dirty="0" err="1">
                <a:effectLst/>
                <a:latin typeface="Times New Roman"/>
                <a:ea typeface="Times New Roman"/>
              </a:rPr>
              <a:t>dám</a:t>
            </a:r>
            <a:r>
              <a:rPr lang="en-US" dirty="0">
                <a:effectLst/>
                <a:latin typeface="Times New Roman"/>
                <a:ea typeface="Times New Roman"/>
              </a:rPr>
              <a:t> </a:t>
            </a:r>
            <a:r>
              <a:rPr lang="en-US" dirty="0" err="1">
                <a:effectLst/>
                <a:latin typeface="Times New Roman"/>
                <a:ea typeface="Times New Roman"/>
              </a:rPr>
              <a:t>ra</a:t>
            </a:r>
            <a:r>
              <a:rPr lang="en-US" dirty="0">
                <a:effectLst/>
                <a:latin typeface="Times New Roman"/>
                <a:ea typeface="Times New Roman"/>
              </a:rPr>
              <a:t> </a:t>
            </a:r>
            <a:r>
              <a:rPr lang="en-US" dirty="0" err="1">
                <a:effectLst/>
                <a:latin typeface="Times New Roman"/>
                <a:ea typeface="Times New Roman"/>
              </a:rPr>
              <a:t>ngoài</a:t>
            </a:r>
            <a:r>
              <a:rPr lang="en-US" dirty="0">
                <a:effectLst/>
                <a:latin typeface="Times New Roman"/>
                <a:ea typeface="Times New Roman"/>
              </a:rPr>
              <a:t>. </a:t>
            </a:r>
            <a:r>
              <a:rPr lang="en-US" dirty="0" err="1">
                <a:effectLst/>
                <a:latin typeface="Times New Roman"/>
                <a:ea typeface="Times New Roman"/>
              </a:rPr>
              <a:t>Cái</a:t>
            </a:r>
            <a:r>
              <a:rPr lang="en-US" dirty="0">
                <a:effectLst/>
                <a:latin typeface="Times New Roman"/>
                <a:ea typeface="Times New Roman"/>
              </a:rPr>
              <a:t> tin </a:t>
            </a:r>
            <a:r>
              <a:rPr lang="en-US" b="1" dirty="0" err="1">
                <a:solidFill>
                  <a:srgbClr val="FF0000"/>
                </a:solidFill>
                <a:effectLst/>
                <a:latin typeface="Times New Roman"/>
                <a:ea typeface="Times New Roman"/>
              </a:rPr>
              <a:t>nhục</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nhã</a:t>
            </a:r>
            <a:r>
              <a:rPr lang="en-US" b="1" dirty="0">
                <a:solidFill>
                  <a:srgbClr val="FF0000"/>
                </a:solidFill>
                <a:effectLst/>
                <a:latin typeface="Times New Roman"/>
                <a:ea typeface="Times New Roman"/>
              </a:rPr>
              <a:t> </a:t>
            </a:r>
            <a:r>
              <a:rPr lang="en-US" dirty="0" err="1">
                <a:effectLst/>
                <a:latin typeface="Times New Roman"/>
                <a:ea typeface="Times New Roman"/>
              </a:rPr>
              <a:t>ấy</a:t>
            </a:r>
            <a:r>
              <a:rPr lang="en-US" dirty="0">
                <a:effectLst/>
                <a:latin typeface="Times New Roman"/>
                <a:ea typeface="Times New Roman"/>
              </a:rPr>
              <a:t> </a:t>
            </a:r>
            <a:r>
              <a:rPr lang="en-US" dirty="0" err="1">
                <a:effectLst/>
                <a:latin typeface="Times New Roman"/>
                <a:ea typeface="Times New Roman"/>
              </a:rPr>
              <a:t>choán</a:t>
            </a:r>
            <a:r>
              <a:rPr lang="en-US" dirty="0">
                <a:effectLst/>
                <a:latin typeface="Times New Roman"/>
                <a:ea typeface="Times New Roman"/>
              </a:rPr>
              <a:t> </a:t>
            </a:r>
            <a:r>
              <a:rPr lang="en-US" dirty="0" err="1">
                <a:effectLst/>
                <a:latin typeface="Times New Roman"/>
                <a:ea typeface="Times New Roman"/>
              </a:rPr>
              <a:t>hết</a:t>
            </a:r>
            <a:r>
              <a:rPr lang="en-US" dirty="0">
                <a:effectLst/>
                <a:latin typeface="Times New Roman"/>
                <a:ea typeface="Times New Roman"/>
              </a:rPr>
              <a:t> </a:t>
            </a:r>
            <a:r>
              <a:rPr lang="en-US" dirty="0" err="1">
                <a:effectLst/>
                <a:latin typeface="Times New Roman"/>
                <a:ea typeface="Times New Roman"/>
              </a:rPr>
              <a:t>tâm</a:t>
            </a:r>
            <a:r>
              <a:rPr lang="en-US" dirty="0">
                <a:effectLst/>
                <a:latin typeface="Times New Roman"/>
                <a:ea typeface="Times New Roman"/>
              </a:rPr>
              <a:t> </a:t>
            </a:r>
            <a:r>
              <a:rPr lang="en-US" dirty="0" err="1">
                <a:effectLst/>
                <a:latin typeface="Times New Roman"/>
                <a:ea typeface="Times New Roman"/>
              </a:rPr>
              <a:t>trí</a:t>
            </a:r>
            <a:r>
              <a:rPr lang="en-US" dirty="0">
                <a:effectLst/>
                <a:latin typeface="Times New Roman"/>
                <a:ea typeface="Times New Roman"/>
              </a:rPr>
              <a:t> </a:t>
            </a:r>
            <a:r>
              <a:rPr lang="en-US" dirty="0" err="1">
                <a:effectLst/>
                <a:latin typeface="Times New Roman"/>
                <a:ea typeface="Times New Roman"/>
              </a:rPr>
              <a:t>ông</a:t>
            </a:r>
            <a:r>
              <a:rPr lang="en-US" dirty="0">
                <a:effectLst/>
                <a:latin typeface="Times New Roman"/>
                <a:ea typeface="Times New Roman"/>
              </a:rPr>
              <a:t> </a:t>
            </a:r>
            <a:r>
              <a:rPr lang="en-US" dirty="0" err="1">
                <a:effectLst/>
                <a:latin typeface="Times New Roman"/>
                <a:ea typeface="Times New Roman"/>
              </a:rPr>
              <a:t>thành</a:t>
            </a:r>
            <a:r>
              <a:rPr lang="en-US" dirty="0">
                <a:effectLst/>
                <a:latin typeface="Times New Roman"/>
                <a:ea typeface="Times New Roman"/>
              </a:rPr>
              <a:t> </a:t>
            </a:r>
            <a:r>
              <a:rPr lang="en-US" dirty="0" err="1">
                <a:effectLst/>
                <a:latin typeface="Times New Roman"/>
                <a:ea typeface="Times New Roman"/>
              </a:rPr>
              <a:t>nỗi</a:t>
            </a:r>
            <a:r>
              <a:rPr lang="en-US" dirty="0">
                <a:effectLst/>
                <a:latin typeface="Times New Roman"/>
                <a:ea typeface="Times New Roman"/>
              </a:rPr>
              <a:t> </a:t>
            </a:r>
            <a:r>
              <a:rPr lang="en-US" b="1" dirty="0" err="1">
                <a:solidFill>
                  <a:srgbClr val="FF0000"/>
                </a:solidFill>
                <a:effectLst/>
                <a:latin typeface="Times New Roman"/>
                <a:ea typeface="Times New Roman"/>
              </a:rPr>
              <a:t>ám</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ảnh</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khủng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khiếp</a:t>
            </a:r>
            <a:endParaRPr lang="vi-VN" b="1" dirty="0">
              <a:solidFill>
                <a:srgbClr val="FF0000"/>
              </a:solidFill>
            </a:endParaRPr>
          </a:p>
        </p:txBody>
      </p:sp>
      <p:sp>
        <p:nvSpPr>
          <p:cNvPr id="8" name="Rectangle 7"/>
          <p:cNvSpPr/>
          <p:nvPr/>
        </p:nvSpPr>
        <p:spPr>
          <a:xfrm>
            <a:off x="34588" y="3576498"/>
            <a:ext cx="9036496" cy="646331"/>
          </a:xfrm>
          <a:prstGeom prst="rect">
            <a:avLst/>
          </a:prstGeom>
        </p:spPr>
        <p:txBody>
          <a:bodyPr wrap="square">
            <a:spAutoFit/>
          </a:bodyPr>
          <a:lstStyle/>
          <a:p>
            <a:pPr algn="just">
              <a:spcAft>
                <a:spcPts val="0"/>
              </a:spcAft>
            </a:pPr>
            <a:r>
              <a:rPr lang="en-US" dirty="0">
                <a:latin typeface="Times New Roman"/>
                <a:ea typeface="Times New Roman"/>
              </a:rPr>
              <a:t>LC 4: </a:t>
            </a:r>
            <a:r>
              <a:rPr lang="en-US" b="1" dirty="0" err="1">
                <a:latin typeface="Times New Roman"/>
                <a:ea typeface="Times New Roman"/>
              </a:rPr>
              <a:t>Khi</a:t>
            </a:r>
            <a:r>
              <a:rPr lang="en-US" b="1" dirty="0">
                <a:latin typeface="Times New Roman"/>
                <a:ea typeface="Times New Roman"/>
              </a:rPr>
              <a:t> </a:t>
            </a:r>
            <a:r>
              <a:rPr lang="en-US" b="1" dirty="0" err="1">
                <a:latin typeface="Times New Roman"/>
                <a:ea typeface="Times New Roman"/>
              </a:rPr>
              <a:t>mụ</a:t>
            </a:r>
            <a:r>
              <a:rPr lang="en-US" b="1" dirty="0">
                <a:latin typeface="Times New Roman"/>
                <a:ea typeface="Times New Roman"/>
              </a:rPr>
              <a:t> </a:t>
            </a:r>
            <a:r>
              <a:rPr lang="en-US" b="1" dirty="0" err="1">
                <a:latin typeface="Times New Roman"/>
                <a:ea typeface="Times New Roman"/>
              </a:rPr>
              <a:t>chủ</a:t>
            </a:r>
            <a:r>
              <a:rPr lang="en-US" b="1" dirty="0">
                <a:latin typeface="Times New Roman"/>
                <a:ea typeface="Times New Roman"/>
              </a:rPr>
              <a:t> </a:t>
            </a:r>
            <a:r>
              <a:rPr lang="en-US" b="1" dirty="0" err="1">
                <a:latin typeface="Times New Roman"/>
                <a:ea typeface="Times New Roman"/>
              </a:rPr>
              <a:t>nhà</a:t>
            </a:r>
            <a:r>
              <a:rPr lang="en-US" b="1" dirty="0">
                <a:latin typeface="Times New Roman"/>
                <a:ea typeface="Times New Roman"/>
              </a:rPr>
              <a:t> </a:t>
            </a:r>
            <a:r>
              <a:rPr lang="en-US" b="1" dirty="0" err="1">
                <a:latin typeface="Times New Roman"/>
                <a:ea typeface="Times New Roman"/>
              </a:rPr>
              <a:t>có</a:t>
            </a:r>
            <a:r>
              <a:rPr lang="en-US" b="1" dirty="0">
                <a:latin typeface="Times New Roman"/>
                <a:ea typeface="Times New Roman"/>
              </a:rPr>
              <a:t> ý </a:t>
            </a:r>
            <a:r>
              <a:rPr lang="en-US" b="1" dirty="0" err="1">
                <a:latin typeface="Times New Roman"/>
                <a:ea typeface="Times New Roman"/>
              </a:rPr>
              <a:t>định</a:t>
            </a:r>
            <a:r>
              <a:rPr lang="en-US" b="1" dirty="0">
                <a:latin typeface="Times New Roman"/>
                <a:ea typeface="Times New Roman"/>
              </a:rPr>
              <a:t> </a:t>
            </a:r>
            <a:r>
              <a:rPr lang="en-US" b="1" dirty="0" err="1">
                <a:latin typeface="Times New Roman"/>
                <a:ea typeface="Times New Roman"/>
              </a:rPr>
              <a:t>đuổi</a:t>
            </a:r>
            <a:r>
              <a:rPr lang="en-US" b="1" dirty="0">
                <a:latin typeface="Times New Roman"/>
                <a:ea typeface="Times New Roman"/>
              </a:rPr>
              <a:t> </a:t>
            </a:r>
            <a:r>
              <a:rPr lang="en-US" b="1" dirty="0" err="1">
                <a:latin typeface="Times New Roman"/>
                <a:ea typeface="Times New Roman"/>
              </a:rPr>
              <a:t>đi</a:t>
            </a:r>
            <a:r>
              <a:rPr lang="en-US" dirty="0">
                <a:latin typeface="Times New Roman"/>
                <a:ea typeface="Times New Roman"/>
              </a:rPr>
              <a:t>,</a:t>
            </a:r>
            <a:r>
              <a:rPr lang="en-US" dirty="0">
                <a:effectLst/>
                <a:latin typeface="Times New Roman"/>
                <a:ea typeface="Times New Roman"/>
              </a:rPr>
              <a:t> </a:t>
            </a:r>
            <a:r>
              <a:rPr lang="en-US" dirty="0" err="1">
                <a:latin typeface="Times New Roman"/>
                <a:ea typeface="Times New Roman"/>
              </a:rPr>
              <a:t>t</a:t>
            </a:r>
            <a:r>
              <a:rPr lang="en-US" dirty="0" err="1">
                <a:effectLst/>
                <a:latin typeface="Times New Roman"/>
                <a:ea typeface="Times New Roman"/>
              </a:rPr>
              <a:t>ình</a:t>
            </a:r>
            <a:r>
              <a:rPr lang="en-US" dirty="0">
                <a:effectLst/>
                <a:latin typeface="Times New Roman"/>
                <a:ea typeface="Times New Roman"/>
              </a:rPr>
              <a:t> </a:t>
            </a:r>
            <a:r>
              <a:rPr lang="en-US" dirty="0" err="1">
                <a:effectLst/>
                <a:latin typeface="Times New Roman"/>
                <a:ea typeface="Times New Roman"/>
              </a:rPr>
              <a:t>cảm</a:t>
            </a:r>
            <a:r>
              <a:rPr lang="en-US" dirty="0">
                <a:effectLst/>
                <a:latin typeface="Times New Roman"/>
                <a:ea typeface="Times New Roman"/>
              </a:rPr>
              <a:t> </a:t>
            </a:r>
            <a:r>
              <a:rPr lang="en-US" dirty="0" err="1">
                <a:effectLst/>
                <a:latin typeface="Times New Roman"/>
                <a:ea typeface="Times New Roman"/>
              </a:rPr>
              <a:t>yêu</a:t>
            </a:r>
            <a:r>
              <a:rPr lang="en-US" dirty="0">
                <a:effectLst/>
                <a:latin typeface="Times New Roman"/>
                <a:ea typeface="Times New Roman"/>
              </a:rPr>
              <a:t> </a:t>
            </a:r>
            <a:r>
              <a:rPr lang="en-US" dirty="0" err="1">
                <a:effectLst/>
                <a:latin typeface="Times New Roman"/>
                <a:ea typeface="Times New Roman"/>
              </a:rPr>
              <a:t>nước</a:t>
            </a:r>
            <a:r>
              <a:rPr lang="en-US" dirty="0">
                <a:effectLst/>
                <a:latin typeface="Times New Roman"/>
                <a:ea typeface="Times New Roman"/>
              </a:rPr>
              <a:t> </a:t>
            </a:r>
            <a:r>
              <a:rPr lang="en-US" dirty="0" err="1">
                <a:effectLst/>
                <a:latin typeface="Times New Roman"/>
                <a:ea typeface="Times New Roman"/>
              </a:rPr>
              <a:t>và</a:t>
            </a:r>
            <a:r>
              <a:rPr lang="en-US" dirty="0">
                <a:effectLst/>
                <a:latin typeface="Times New Roman"/>
                <a:ea typeface="Times New Roman"/>
              </a:rPr>
              <a:t> </a:t>
            </a:r>
            <a:r>
              <a:rPr lang="en-US" dirty="0" err="1">
                <a:effectLst/>
                <a:latin typeface="Times New Roman"/>
                <a:ea typeface="Times New Roman"/>
              </a:rPr>
              <a:t>yêu</a:t>
            </a:r>
            <a:r>
              <a:rPr lang="en-US" dirty="0">
                <a:effectLst/>
                <a:latin typeface="Times New Roman"/>
                <a:ea typeface="Times New Roman"/>
              </a:rPr>
              <a:t> </a:t>
            </a:r>
            <a:r>
              <a:rPr lang="en-US" dirty="0" err="1">
                <a:effectLst/>
                <a:latin typeface="Times New Roman"/>
                <a:ea typeface="Times New Roman"/>
              </a:rPr>
              <a:t>làng</a:t>
            </a:r>
            <a:r>
              <a:rPr lang="en-US" dirty="0">
                <a:effectLst/>
                <a:latin typeface="Times New Roman"/>
                <a:ea typeface="Times New Roman"/>
              </a:rPr>
              <a:t> </a:t>
            </a:r>
            <a:r>
              <a:rPr lang="en-US" dirty="0" err="1">
                <a:effectLst/>
                <a:latin typeface="Times New Roman"/>
                <a:ea typeface="Times New Roman"/>
              </a:rPr>
              <a:t>còn</a:t>
            </a:r>
            <a:r>
              <a:rPr lang="en-US" dirty="0">
                <a:effectLst/>
                <a:latin typeface="Times New Roman"/>
                <a:ea typeface="Times New Roman"/>
              </a:rPr>
              <a:t> </a:t>
            </a:r>
            <a:r>
              <a:rPr lang="en-US" dirty="0" err="1">
                <a:effectLst/>
                <a:latin typeface="Times New Roman"/>
                <a:ea typeface="Times New Roman"/>
              </a:rPr>
              <a:t>thể</a:t>
            </a:r>
            <a:r>
              <a:rPr lang="en-US" dirty="0">
                <a:effectLst/>
                <a:latin typeface="Times New Roman"/>
                <a:ea typeface="Times New Roman"/>
              </a:rPr>
              <a:t> </a:t>
            </a:r>
            <a:r>
              <a:rPr lang="en-US" dirty="0" err="1">
                <a:effectLst/>
                <a:latin typeface="Times New Roman"/>
                <a:ea typeface="Times New Roman"/>
              </a:rPr>
              <a:t>hiện</a:t>
            </a:r>
            <a:r>
              <a:rPr lang="en-US" dirty="0">
                <a:effectLst/>
                <a:latin typeface="Times New Roman"/>
                <a:ea typeface="Times New Roman"/>
              </a:rPr>
              <a:t> </a:t>
            </a:r>
            <a:r>
              <a:rPr lang="en-US" dirty="0" err="1">
                <a:effectLst/>
                <a:latin typeface="Times New Roman"/>
                <a:ea typeface="Times New Roman"/>
              </a:rPr>
              <a:t>sâu</a:t>
            </a:r>
            <a:r>
              <a:rPr lang="en-US" dirty="0">
                <a:effectLst/>
                <a:latin typeface="Times New Roman"/>
                <a:ea typeface="Times New Roman"/>
              </a:rPr>
              <a:t> </a:t>
            </a:r>
            <a:r>
              <a:rPr lang="en-US" dirty="0" err="1">
                <a:effectLst/>
                <a:latin typeface="Times New Roman"/>
                <a:ea typeface="Times New Roman"/>
              </a:rPr>
              <a:t>sắc</a:t>
            </a:r>
            <a:r>
              <a:rPr lang="en-US" dirty="0">
                <a:effectLst/>
                <a:latin typeface="Times New Roman"/>
                <a:ea typeface="Times New Roman"/>
              </a:rPr>
              <a:t> </a:t>
            </a:r>
            <a:r>
              <a:rPr lang="en-US" dirty="0" err="1">
                <a:effectLst/>
                <a:latin typeface="Times New Roman"/>
                <a:ea typeface="Times New Roman"/>
              </a:rPr>
              <a:t>trong</a:t>
            </a:r>
            <a:r>
              <a:rPr lang="en-US" dirty="0">
                <a:effectLst/>
                <a:latin typeface="Times New Roman"/>
                <a:ea typeface="Times New Roman"/>
              </a:rPr>
              <a:t> </a:t>
            </a:r>
            <a:r>
              <a:rPr lang="en-US" dirty="0" err="1">
                <a:effectLst/>
                <a:latin typeface="Times New Roman"/>
                <a:ea typeface="Times New Roman"/>
              </a:rPr>
              <a:t>cuộc</a:t>
            </a:r>
            <a:r>
              <a:rPr lang="en-US" dirty="0">
                <a:effectLst/>
                <a:latin typeface="Times New Roman"/>
                <a:ea typeface="Times New Roman"/>
              </a:rPr>
              <a:t> </a:t>
            </a:r>
            <a:r>
              <a:rPr lang="en-US" b="1" dirty="0" err="1">
                <a:solidFill>
                  <a:srgbClr val="FF0000"/>
                </a:solidFill>
                <a:effectLst/>
                <a:latin typeface="Times New Roman"/>
                <a:ea typeface="Times New Roman"/>
              </a:rPr>
              <a:t>xung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đột</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nội</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tâm</a:t>
            </a:r>
            <a:r>
              <a:rPr lang="en-US" b="1" dirty="0">
                <a:solidFill>
                  <a:srgbClr val="FF0000"/>
                </a:solidFill>
                <a:effectLst/>
                <a:latin typeface="Times New Roman"/>
                <a:ea typeface="Times New Roman"/>
              </a:rPr>
              <a:t> gay </a:t>
            </a:r>
            <a:r>
              <a:rPr lang="en-US" b="1" dirty="0" err="1">
                <a:solidFill>
                  <a:srgbClr val="FF0000"/>
                </a:solidFill>
                <a:effectLst/>
                <a:latin typeface="Times New Roman"/>
                <a:ea typeface="Times New Roman"/>
              </a:rPr>
              <a:t>gắt</a:t>
            </a:r>
            <a:r>
              <a:rPr lang="en-US" b="1" dirty="0">
                <a:solidFill>
                  <a:srgbClr val="FF0000"/>
                </a:solidFill>
                <a:effectLst/>
                <a:latin typeface="Times New Roman"/>
                <a:ea typeface="Times New Roman"/>
              </a:rPr>
              <a:t> </a:t>
            </a:r>
            <a:r>
              <a:rPr lang="en-US" dirty="0" err="1">
                <a:effectLst/>
                <a:latin typeface="Times New Roman"/>
                <a:ea typeface="Times New Roman"/>
              </a:rPr>
              <a:t>của</a:t>
            </a:r>
            <a:r>
              <a:rPr lang="en-US" dirty="0">
                <a:effectLst/>
                <a:latin typeface="Times New Roman"/>
                <a:ea typeface="Times New Roman"/>
              </a:rPr>
              <a:t> </a:t>
            </a:r>
            <a:r>
              <a:rPr lang="en-US" dirty="0" err="1">
                <a:effectLst/>
                <a:latin typeface="Times New Roman"/>
                <a:ea typeface="Times New Roman"/>
              </a:rPr>
              <a:t>ông</a:t>
            </a:r>
            <a:r>
              <a:rPr lang="en-US" dirty="0">
                <a:effectLst/>
                <a:latin typeface="Times New Roman"/>
                <a:ea typeface="Times New Roman"/>
              </a:rPr>
              <a:t> Hai.</a:t>
            </a:r>
            <a:endParaRPr lang="vi-VN" sz="1600" dirty="0">
              <a:effectLst/>
              <a:latin typeface="Times New Roman"/>
              <a:ea typeface="Times New Roman"/>
            </a:endParaRPr>
          </a:p>
        </p:txBody>
      </p:sp>
      <p:sp>
        <p:nvSpPr>
          <p:cNvPr id="9" name="Rectangle 8"/>
          <p:cNvSpPr/>
          <p:nvPr/>
        </p:nvSpPr>
        <p:spPr>
          <a:xfrm>
            <a:off x="31496" y="4222829"/>
            <a:ext cx="9108084" cy="646331"/>
          </a:xfrm>
          <a:prstGeom prst="rect">
            <a:avLst/>
          </a:prstGeom>
        </p:spPr>
        <p:txBody>
          <a:bodyPr wrap="square">
            <a:spAutoFit/>
          </a:bodyPr>
          <a:lstStyle/>
          <a:p>
            <a:pPr algn="just">
              <a:spcAft>
                <a:spcPts val="0"/>
              </a:spcAft>
            </a:pPr>
            <a:r>
              <a:rPr lang="en-US" dirty="0">
                <a:latin typeface="Times New Roman"/>
                <a:ea typeface="Times New Roman"/>
              </a:rPr>
              <a:t>LC 5: </a:t>
            </a:r>
            <a:r>
              <a:rPr lang="en-US" dirty="0">
                <a:effectLst/>
                <a:latin typeface="Times New Roman"/>
                <a:ea typeface="Times New Roman"/>
              </a:rPr>
              <a:t> </a:t>
            </a:r>
            <a:r>
              <a:rPr lang="en-US" dirty="0" err="1">
                <a:effectLst/>
                <a:latin typeface="Times New Roman"/>
                <a:ea typeface="Times New Roman"/>
              </a:rPr>
              <a:t>Tình</a:t>
            </a:r>
            <a:r>
              <a:rPr lang="en-US" dirty="0">
                <a:effectLst/>
                <a:latin typeface="Times New Roman"/>
                <a:ea typeface="Times New Roman"/>
              </a:rPr>
              <a:t> </a:t>
            </a:r>
            <a:r>
              <a:rPr lang="en-US" dirty="0" err="1">
                <a:effectLst/>
                <a:latin typeface="Times New Roman"/>
                <a:ea typeface="Times New Roman"/>
              </a:rPr>
              <a:t>cảm</a:t>
            </a:r>
            <a:r>
              <a:rPr lang="en-US" dirty="0">
                <a:effectLst/>
                <a:latin typeface="Times New Roman"/>
                <a:ea typeface="Times New Roman"/>
              </a:rPr>
              <a:t> </a:t>
            </a:r>
            <a:r>
              <a:rPr lang="en-US" dirty="0" err="1">
                <a:effectLst/>
                <a:latin typeface="Times New Roman"/>
                <a:ea typeface="Times New Roman"/>
              </a:rPr>
              <a:t>đối</a:t>
            </a:r>
            <a:r>
              <a:rPr lang="en-US" dirty="0">
                <a:effectLst/>
                <a:latin typeface="Times New Roman"/>
                <a:ea typeface="Times New Roman"/>
              </a:rPr>
              <a:t> </a:t>
            </a:r>
            <a:r>
              <a:rPr lang="en-US" dirty="0" err="1">
                <a:effectLst/>
                <a:latin typeface="Times New Roman"/>
                <a:ea typeface="Times New Roman"/>
              </a:rPr>
              <a:t>với</a:t>
            </a:r>
            <a:r>
              <a:rPr lang="en-US" dirty="0">
                <a:effectLst/>
                <a:latin typeface="Times New Roman"/>
                <a:ea typeface="Times New Roman"/>
              </a:rPr>
              <a:t> </a:t>
            </a:r>
            <a:r>
              <a:rPr lang="en-US" dirty="0" err="1">
                <a:effectLst/>
                <a:latin typeface="Times New Roman"/>
                <a:ea typeface="Times New Roman"/>
              </a:rPr>
              <a:t>kháng</a:t>
            </a:r>
            <a:r>
              <a:rPr lang="en-US" dirty="0">
                <a:effectLst/>
                <a:latin typeface="Times New Roman"/>
                <a:ea typeface="Times New Roman"/>
              </a:rPr>
              <a:t> </a:t>
            </a:r>
            <a:r>
              <a:rPr lang="en-US" dirty="0" err="1">
                <a:effectLst/>
                <a:latin typeface="Times New Roman"/>
                <a:ea typeface="Times New Roman"/>
              </a:rPr>
              <a:t>chiến</a:t>
            </a:r>
            <a:r>
              <a:rPr lang="en-US" dirty="0">
                <a:effectLst/>
                <a:latin typeface="Times New Roman"/>
                <a:ea typeface="Times New Roman"/>
              </a:rPr>
              <a:t>, </a:t>
            </a:r>
            <a:r>
              <a:rPr lang="en-US" dirty="0" err="1">
                <a:effectLst/>
                <a:latin typeface="Times New Roman"/>
                <a:ea typeface="Times New Roman"/>
              </a:rPr>
              <a:t>đối</a:t>
            </a:r>
            <a:r>
              <a:rPr lang="en-US" dirty="0">
                <a:effectLst/>
                <a:latin typeface="Times New Roman"/>
                <a:ea typeface="Times New Roman"/>
              </a:rPr>
              <a:t> </a:t>
            </a:r>
            <a:r>
              <a:rPr lang="en-US" dirty="0" err="1">
                <a:effectLst/>
                <a:latin typeface="Times New Roman"/>
                <a:ea typeface="Times New Roman"/>
              </a:rPr>
              <a:t>với</a:t>
            </a:r>
            <a:r>
              <a:rPr lang="en-US" dirty="0">
                <a:effectLst/>
                <a:latin typeface="Times New Roman"/>
                <a:ea typeface="Times New Roman"/>
              </a:rPr>
              <a:t> </a:t>
            </a:r>
            <a:r>
              <a:rPr lang="en-US" dirty="0" err="1">
                <a:effectLst/>
                <a:latin typeface="Times New Roman"/>
                <a:ea typeface="Times New Roman"/>
              </a:rPr>
              <a:t>cụ</a:t>
            </a:r>
            <a:r>
              <a:rPr lang="en-US" dirty="0">
                <a:effectLst/>
                <a:latin typeface="Times New Roman"/>
                <a:ea typeface="Times New Roman"/>
              </a:rPr>
              <a:t> </a:t>
            </a:r>
            <a:r>
              <a:rPr lang="en-US" dirty="0" err="1">
                <a:effectLst/>
                <a:latin typeface="Times New Roman"/>
                <a:ea typeface="Times New Roman"/>
              </a:rPr>
              <a:t>Hồ</a:t>
            </a:r>
            <a:r>
              <a:rPr lang="en-US" dirty="0">
                <a:effectLst/>
                <a:latin typeface="Times New Roman"/>
                <a:ea typeface="Times New Roman"/>
              </a:rPr>
              <a:t> </a:t>
            </a:r>
            <a:r>
              <a:rPr lang="en-US" dirty="0" err="1">
                <a:effectLst/>
                <a:latin typeface="Times New Roman"/>
                <a:ea typeface="Times New Roman"/>
              </a:rPr>
              <a:t>được</a:t>
            </a:r>
            <a:r>
              <a:rPr lang="en-US" dirty="0">
                <a:effectLst/>
                <a:latin typeface="Times New Roman"/>
                <a:ea typeface="Times New Roman"/>
              </a:rPr>
              <a:t> </a:t>
            </a:r>
            <a:r>
              <a:rPr lang="en-US" dirty="0" err="1">
                <a:effectLst/>
                <a:latin typeface="Times New Roman"/>
                <a:ea typeface="Times New Roman"/>
              </a:rPr>
              <a:t>bộc</a:t>
            </a:r>
            <a:r>
              <a:rPr lang="en-US" dirty="0">
                <a:effectLst/>
                <a:latin typeface="Times New Roman"/>
                <a:ea typeface="Times New Roman"/>
              </a:rPr>
              <a:t> </a:t>
            </a:r>
            <a:r>
              <a:rPr lang="en-US" dirty="0" err="1">
                <a:effectLst/>
                <a:latin typeface="Times New Roman"/>
                <a:ea typeface="Times New Roman"/>
              </a:rPr>
              <a:t>lộ</a:t>
            </a:r>
            <a:r>
              <a:rPr lang="en-US" dirty="0">
                <a:effectLst/>
                <a:latin typeface="Times New Roman"/>
                <a:ea typeface="Times New Roman"/>
              </a:rPr>
              <a:t> </a:t>
            </a:r>
            <a:r>
              <a:rPr lang="en-US" dirty="0" err="1">
                <a:effectLst/>
                <a:latin typeface="Times New Roman"/>
                <a:ea typeface="Times New Roman"/>
              </a:rPr>
              <a:t>một</a:t>
            </a:r>
            <a:r>
              <a:rPr lang="en-US" dirty="0">
                <a:effectLst/>
                <a:latin typeface="Times New Roman"/>
                <a:ea typeface="Times New Roman"/>
              </a:rPr>
              <a:t> </a:t>
            </a:r>
            <a:r>
              <a:rPr lang="en-US" dirty="0" err="1">
                <a:effectLst/>
                <a:latin typeface="Times New Roman"/>
                <a:ea typeface="Times New Roman"/>
              </a:rPr>
              <a:t>cách</a:t>
            </a:r>
            <a:r>
              <a:rPr lang="en-US" dirty="0">
                <a:effectLst/>
                <a:latin typeface="Times New Roman"/>
                <a:ea typeface="Times New Roman"/>
              </a:rPr>
              <a:t> </a:t>
            </a:r>
            <a:r>
              <a:rPr lang="en-US" dirty="0" err="1">
                <a:effectLst/>
                <a:latin typeface="Times New Roman"/>
                <a:ea typeface="Times New Roman"/>
              </a:rPr>
              <a:t>cảm</a:t>
            </a:r>
            <a:r>
              <a:rPr lang="en-US" dirty="0">
                <a:effectLst/>
                <a:latin typeface="Times New Roman"/>
                <a:ea typeface="Times New Roman"/>
              </a:rPr>
              <a:t> </a:t>
            </a:r>
            <a:r>
              <a:rPr lang="en-US" dirty="0" err="1">
                <a:effectLst/>
                <a:latin typeface="Times New Roman"/>
                <a:ea typeface="Times New Roman"/>
              </a:rPr>
              <a:t>động</a:t>
            </a:r>
            <a:r>
              <a:rPr lang="en-US" dirty="0">
                <a:effectLst/>
                <a:latin typeface="Times New Roman"/>
                <a:ea typeface="Times New Roman"/>
              </a:rPr>
              <a:t> </a:t>
            </a:r>
            <a:r>
              <a:rPr lang="en-US" dirty="0" err="1">
                <a:effectLst/>
                <a:latin typeface="Times New Roman"/>
                <a:ea typeface="Times New Roman"/>
              </a:rPr>
              <a:t>nhất</a:t>
            </a:r>
            <a:r>
              <a:rPr lang="en-US" dirty="0">
                <a:effectLst/>
                <a:latin typeface="Times New Roman"/>
                <a:ea typeface="Times New Roman"/>
              </a:rPr>
              <a:t> </a:t>
            </a:r>
            <a:r>
              <a:rPr lang="en-US" dirty="0" err="1">
                <a:effectLst/>
                <a:latin typeface="Times New Roman"/>
                <a:ea typeface="Times New Roman"/>
              </a:rPr>
              <a:t>khi</a:t>
            </a:r>
            <a:r>
              <a:rPr lang="en-US" dirty="0">
                <a:effectLst/>
                <a:latin typeface="Times New Roman"/>
                <a:ea typeface="Times New Roman"/>
              </a:rPr>
              <a:t> </a:t>
            </a:r>
            <a:r>
              <a:rPr lang="en-US" dirty="0" err="1">
                <a:effectLst/>
                <a:latin typeface="Times New Roman"/>
                <a:ea typeface="Times New Roman"/>
              </a:rPr>
              <a:t>ông</a:t>
            </a:r>
            <a:r>
              <a:rPr lang="en-US" dirty="0">
                <a:effectLst/>
                <a:latin typeface="Times New Roman"/>
                <a:ea typeface="Times New Roman"/>
              </a:rPr>
              <a:t> </a:t>
            </a:r>
            <a:r>
              <a:rPr lang="en-US" b="1" dirty="0" err="1">
                <a:solidFill>
                  <a:srgbClr val="FF0000"/>
                </a:solidFill>
                <a:effectLst/>
                <a:latin typeface="Times New Roman"/>
                <a:ea typeface="Times New Roman"/>
              </a:rPr>
              <a:t>tuyệt</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vọng</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bất</a:t>
            </a:r>
            <a:r>
              <a:rPr lang="en-US" b="1" dirty="0">
                <a:solidFill>
                  <a:srgbClr val="FF0000"/>
                </a:solidFill>
                <a:effectLst/>
                <a:latin typeface="Times New Roman"/>
                <a:ea typeface="Times New Roman"/>
              </a:rPr>
              <a:t> </a:t>
            </a:r>
            <a:r>
              <a:rPr lang="en-US" b="1" dirty="0" err="1">
                <a:solidFill>
                  <a:srgbClr val="FF0000"/>
                </a:solidFill>
                <a:effectLst/>
                <a:latin typeface="Times New Roman"/>
                <a:ea typeface="Times New Roman"/>
              </a:rPr>
              <a:t>lực</a:t>
            </a:r>
            <a:r>
              <a:rPr lang="en-US" b="1" dirty="0">
                <a:solidFill>
                  <a:srgbClr val="FF0000"/>
                </a:solidFill>
                <a:effectLst/>
                <a:latin typeface="Times New Roman"/>
                <a:ea typeface="Times New Roman"/>
              </a:rPr>
              <a:t> </a:t>
            </a:r>
            <a:r>
              <a:rPr lang="en-US" dirty="0" err="1">
                <a:effectLst/>
                <a:latin typeface="Times New Roman"/>
                <a:ea typeface="Times New Roman"/>
              </a:rPr>
              <a:t>chút</a:t>
            </a:r>
            <a:r>
              <a:rPr lang="en-US" dirty="0">
                <a:effectLst/>
                <a:latin typeface="Times New Roman"/>
                <a:ea typeface="Times New Roman"/>
              </a:rPr>
              <a:t> </a:t>
            </a:r>
            <a:r>
              <a:rPr lang="en-US" dirty="0" err="1">
                <a:effectLst/>
                <a:latin typeface="Times New Roman"/>
                <a:ea typeface="Times New Roman"/>
              </a:rPr>
              <a:t>nỗi</a:t>
            </a:r>
            <a:r>
              <a:rPr lang="en-US" dirty="0">
                <a:effectLst/>
                <a:latin typeface="Times New Roman"/>
                <a:ea typeface="Times New Roman"/>
              </a:rPr>
              <a:t> </a:t>
            </a:r>
            <a:r>
              <a:rPr lang="en-US" dirty="0" err="1">
                <a:effectLst/>
                <a:latin typeface="Times New Roman"/>
                <a:ea typeface="Times New Roman"/>
              </a:rPr>
              <a:t>lòng</a:t>
            </a:r>
            <a:r>
              <a:rPr lang="en-US" dirty="0">
                <a:effectLst/>
                <a:latin typeface="Times New Roman"/>
                <a:ea typeface="Times New Roman"/>
              </a:rPr>
              <a:t> </a:t>
            </a:r>
            <a:r>
              <a:rPr lang="en-US" dirty="0" err="1">
                <a:effectLst/>
                <a:latin typeface="Times New Roman"/>
                <a:ea typeface="Times New Roman"/>
              </a:rPr>
              <a:t>vào</a:t>
            </a:r>
            <a:r>
              <a:rPr lang="en-US" dirty="0">
                <a:effectLst/>
                <a:latin typeface="Times New Roman"/>
                <a:ea typeface="Times New Roman"/>
              </a:rPr>
              <a:t> </a:t>
            </a:r>
            <a:r>
              <a:rPr lang="en-US" dirty="0" err="1">
                <a:effectLst/>
                <a:latin typeface="Times New Roman"/>
                <a:ea typeface="Times New Roman"/>
              </a:rPr>
              <a:t>lời</a:t>
            </a:r>
            <a:r>
              <a:rPr lang="en-US" dirty="0">
                <a:effectLst/>
                <a:latin typeface="Times New Roman"/>
                <a:ea typeface="Times New Roman"/>
              </a:rPr>
              <a:t> </a:t>
            </a:r>
            <a:r>
              <a:rPr lang="en-US" b="1" dirty="0" err="1">
                <a:effectLst/>
                <a:latin typeface="Times New Roman"/>
                <a:ea typeface="Times New Roman"/>
              </a:rPr>
              <a:t>tâm</a:t>
            </a:r>
            <a:r>
              <a:rPr lang="en-US" b="1" dirty="0">
                <a:effectLst/>
                <a:latin typeface="Times New Roman"/>
                <a:ea typeface="Times New Roman"/>
              </a:rPr>
              <a:t> </a:t>
            </a:r>
            <a:r>
              <a:rPr lang="en-US" b="1" dirty="0" err="1">
                <a:effectLst/>
                <a:latin typeface="Times New Roman"/>
                <a:ea typeface="Times New Roman"/>
              </a:rPr>
              <a:t>sự</a:t>
            </a:r>
            <a:r>
              <a:rPr lang="en-US" b="1" dirty="0">
                <a:effectLst/>
                <a:latin typeface="Times New Roman"/>
                <a:ea typeface="Times New Roman"/>
              </a:rPr>
              <a:t> </a:t>
            </a:r>
            <a:r>
              <a:rPr lang="en-US" b="1" dirty="0" err="1">
                <a:effectLst/>
                <a:latin typeface="Times New Roman"/>
                <a:ea typeface="Times New Roman"/>
              </a:rPr>
              <a:t>với</a:t>
            </a:r>
            <a:r>
              <a:rPr lang="en-US" b="1" dirty="0">
                <a:effectLst/>
                <a:latin typeface="Times New Roman"/>
                <a:ea typeface="Times New Roman"/>
              </a:rPr>
              <a:t> </a:t>
            </a:r>
            <a:r>
              <a:rPr lang="en-US" b="1" dirty="0" err="1">
                <a:effectLst/>
                <a:latin typeface="Times New Roman"/>
                <a:ea typeface="Times New Roman"/>
              </a:rPr>
              <a:t>đứa</a:t>
            </a:r>
            <a:r>
              <a:rPr lang="en-US" b="1" dirty="0">
                <a:effectLst/>
                <a:latin typeface="Times New Roman"/>
                <a:ea typeface="Times New Roman"/>
              </a:rPr>
              <a:t> con </a:t>
            </a:r>
            <a:r>
              <a:rPr lang="en-US" b="1" dirty="0" err="1">
                <a:effectLst/>
                <a:latin typeface="Times New Roman"/>
                <a:ea typeface="Times New Roman"/>
              </a:rPr>
              <a:t>út</a:t>
            </a:r>
            <a:r>
              <a:rPr lang="en-US" b="1" dirty="0">
                <a:effectLst/>
                <a:latin typeface="Times New Roman"/>
                <a:ea typeface="Times New Roman"/>
              </a:rPr>
              <a:t> </a:t>
            </a:r>
            <a:r>
              <a:rPr lang="en-US" b="1" dirty="0" err="1">
                <a:effectLst/>
                <a:latin typeface="Times New Roman"/>
                <a:ea typeface="Times New Roman"/>
              </a:rPr>
              <a:t>ngây</a:t>
            </a:r>
            <a:r>
              <a:rPr lang="en-US" b="1" dirty="0">
                <a:effectLst/>
                <a:latin typeface="Times New Roman"/>
                <a:ea typeface="Times New Roman"/>
              </a:rPr>
              <a:t> </a:t>
            </a:r>
            <a:r>
              <a:rPr lang="en-US" b="1" dirty="0" err="1">
                <a:effectLst/>
                <a:latin typeface="Times New Roman"/>
                <a:ea typeface="Times New Roman"/>
              </a:rPr>
              <a:t>thơ</a:t>
            </a:r>
            <a:r>
              <a:rPr lang="pl-PL" b="1" dirty="0">
                <a:effectLst/>
                <a:latin typeface="Times New Roman"/>
                <a:ea typeface="Times New Roman"/>
              </a:rPr>
              <a:t>. </a:t>
            </a:r>
            <a:endParaRPr lang="vi-VN" sz="1600" b="1" dirty="0">
              <a:effectLst/>
              <a:latin typeface="Times New Roman"/>
              <a:ea typeface="Times New Roman"/>
            </a:endParaRPr>
          </a:p>
        </p:txBody>
      </p:sp>
      <p:sp>
        <p:nvSpPr>
          <p:cNvPr id="10" name="Right Arrow 9"/>
          <p:cNvSpPr/>
          <p:nvPr/>
        </p:nvSpPr>
        <p:spPr>
          <a:xfrm>
            <a:off x="372522" y="55963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373944" y="4869160"/>
            <a:ext cx="7590544" cy="1938992"/>
          </a:xfrm>
          <a:prstGeom prst="rect">
            <a:avLst/>
          </a:prstGeom>
        </p:spPr>
        <p:txBody>
          <a:bodyPr wrap="square">
            <a:spAutoFit/>
          </a:bodyPr>
          <a:lstStyle/>
          <a:p>
            <a:pPr marL="285750" indent="-285750">
              <a:buFontTx/>
              <a:buChar char="-"/>
            </a:pPr>
            <a:r>
              <a:rPr lang="fr-FR" sz="2400" dirty="0">
                <a:effectLst/>
                <a:latin typeface="Times New Roman"/>
                <a:ea typeface="Times New Roman"/>
              </a:rPr>
              <a:t>Qua </a:t>
            </a:r>
            <a:r>
              <a:rPr lang="fr-FR" sz="2400" dirty="0" err="1">
                <a:effectLst/>
                <a:latin typeface="Times New Roman"/>
                <a:ea typeface="Times New Roman"/>
              </a:rPr>
              <a:t>nhân</a:t>
            </a:r>
            <a:r>
              <a:rPr lang="fr-FR" sz="2400" dirty="0">
                <a:effectLst/>
                <a:latin typeface="Times New Roman"/>
                <a:ea typeface="Times New Roman"/>
              </a:rPr>
              <a:t> </a:t>
            </a:r>
            <a:r>
              <a:rPr lang="fr-FR" sz="2400" dirty="0" err="1">
                <a:effectLst/>
                <a:latin typeface="Times New Roman"/>
                <a:ea typeface="Times New Roman"/>
              </a:rPr>
              <a:t>vật</a:t>
            </a:r>
            <a:r>
              <a:rPr lang="fr-FR" sz="2400" dirty="0">
                <a:effectLst/>
                <a:latin typeface="Times New Roman"/>
                <a:ea typeface="Times New Roman"/>
              </a:rPr>
              <a:t> </a:t>
            </a:r>
            <a:r>
              <a:rPr lang="fr-FR" sz="2400" dirty="0" err="1">
                <a:effectLst/>
                <a:latin typeface="Times New Roman"/>
                <a:ea typeface="Times New Roman"/>
              </a:rPr>
              <a:t>ông</a:t>
            </a:r>
            <a:r>
              <a:rPr lang="fr-FR" sz="2400" dirty="0">
                <a:effectLst/>
                <a:latin typeface="Times New Roman"/>
                <a:ea typeface="Times New Roman"/>
              </a:rPr>
              <a:t> Hai, </a:t>
            </a:r>
            <a:r>
              <a:rPr lang="fr-FR" sz="2400" dirty="0" err="1">
                <a:effectLst/>
                <a:latin typeface="Times New Roman"/>
                <a:ea typeface="Times New Roman"/>
              </a:rPr>
              <a:t>người</a:t>
            </a:r>
            <a:r>
              <a:rPr lang="fr-FR" sz="2400" dirty="0">
                <a:effectLst/>
                <a:latin typeface="Times New Roman"/>
                <a:ea typeface="Times New Roman"/>
              </a:rPr>
              <a:t> </a:t>
            </a:r>
            <a:r>
              <a:rPr lang="fr-FR" sz="2400" dirty="0" err="1">
                <a:effectLst/>
                <a:latin typeface="Times New Roman"/>
                <a:ea typeface="Times New Roman"/>
              </a:rPr>
              <a:t>đọc</a:t>
            </a:r>
            <a:r>
              <a:rPr lang="fr-FR" sz="2400" dirty="0">
                <a:effectLst/>
                <a:latin typeface="Times New Roman"/>
                <a:ea typeface="Times New Roman"/>
              </a:rPr>
              <a:t> </a:t>
            </a:r>
            <a:r>
              <a:rPr lang="fr-FR" sz="2400" dirty="0" err="1">
                <a:effectLst/>
                <a:latin typeface="Times New Roman"/>
                <a:ea typeface="Times New Roman"/>
              </a:rPr>
              <a:t>thấm</a:t>
            </a:r>
            <a:r>
              <a:rPr lang="fr-FR" sz="2400" dirty="0">
                <a:effectLst/>
                <a:latin typeface="Times New Roman"/>
                <a:ea typeface="Times New Roman"/>
              </a:rPr>
              <a:t> </a:t>
            </a:r>
            <a:r>
              <a:rPr lang="fr-FR" sz="2400" dirty="0" err="1">
                <a:effectLst/>
                <a:latin typeface="Times New Roman"/>
                <a:ea typeface="Times New Roman"/>
              </a:rPr>
              <a:t>thía</a:t>
            </a:r>
            <a:r>
              <a:rPr lang="fr-FR" sz="2400" dirty="0">
                <a:effectLst/>
                <a:latin typeface="Times New Roman"/>
                <a:ea typeface="Times New Roman"/>
              </a:rPr>
              <a:t> </a:t>
            </a:r>
            <a:r>
              <a:rPr lang="fr-FR" sz="2400" dirty="0" err="1">
                <a:effectLst/>
                <a:latin typeface="Times New Roman"/>
                <a:ea typeface="Times New Roman"/>
              </a:rPr>
              <a:t>tình</a:t>
            </a:r>
            <a:r>
              <a:rPr lang="fr-FR" sz="2400" dirty="0">
                <a:effectLst/>
                <a:latin typeface="Times New Roman"/>
                <a:ea typeface="Times New Roman"/>
              </a:rPr>
              <a:t> </a:t>
            </a:r>
            <a:r>
              <a:rPr lang="fr-FR" sz="2400" dirty="0" err="1">
                <a:effectLst/>
                <a:latin typeface="Times New Roman"/>
                <a:ea typeface="Times New Roman"/>
              </a:rPr>
              <a:t>yêu</a:t>
            </a:r>
            <a:r>
              <a:rPr lang="fr-FR" sz="2400" dirty="0">
                <a:effectLst/>
                <a:latin typeface="Times New Roman"/>
                <a:ea typeface="Times New Roman"/>
              </a:rPr>
              <a:t> </a:t>
            </a:r>
            <a:r>
              <a:rPr lang="fr-FR" sz="2400" dirty="0" err="1">
                <a:effectLst/>
                <a:latin typeface="Times New Roman"/>
                <a:ea typeface="Times New Roman"/>
              </a:rPr>
              <a:t>làng</a:t>
            </a:r>
            <a:r>
              <a:rPr lang="fr-FR" sz="2400" dirty="0">
                <a:effectLst/>
                <a:latin typeface="Times New Roman"/>
                <a:ea typeface="Times New Roman"/>
              </a:rPr>
              <a:t>, </a:t>
            </a:r>
            <a:r>
              <a:rPr lang="fr-FR" sz="2400" dirty="0" err="1">
                <a:effectLst/>
                <a:latin typeface="Times New Roman"/>
                <a:ea typeface="Times New Roman"/>
              </a:rPr>
              <a:t>yêu</a:t>
            </a:r>
            <a:r>
              <a:rPr lang="fr-FR" sz="2400" dirty="0">
                <a:effectLst/>
                <a:latin typeface="Times New Roman"/>
                <a:ea typeface="Times New Roman"/>
              </a:rPr>
              <a:t> </a:t>
            </a:r>
            <a:r>
              <a:rPr lang="fr-FR" sz="2400" dirty="0" err="1">
                <a:effectLst/>
                <a:latin typeface="Times New Roman"/>
                <a:ea typeface="Times New Roman"/>
              </a:rPr>
              <a:t>nước</a:t>
            </a:r>
            <a:r>
              <a:rPr lang="fr-FR" sz="2400" dirty="0">
                <a:effectLst/>
                <a:latin typeface="Times New Roman"/>
                <a:ea typeface="Times New Roman"/>
              </a:rPr>
              <a:t> </a:t>
            </a:r>
            <a:r>
              <a:rPr lang="fr-FR" sz="2400" dirty="0" err="1">
                <a:effectLst/>
                <a:latin typeface="Times New Roman"/>
                <a:ea typeface="Times New Roman"/>
              </a:rPr>
              <a:t>rất</a:t>
            </a:r>
            <a:r>
              <a:rPr lang="fr-FR" sz="2400" dirty="0">
                <a:effectLst/>
                <a:latin typeface="Times New Roman"/>
                <a:ea typeface="Times New Roman"/>
              </a:rPr>
              <a:t> </a:t>
            </a:r>
            <a:r>
              <a:rPr lang="fr-FR" sz="2400" dirty="0" err="1">
                <a:effectLst/>
                <a:latin typeface="Times New Roman"/>
                <a:ea typeface="Times New Roman"/>
              </a:rPr>
              <a:t>mộc</a:t>
            </a:r>
            <a:r>
              <a:rPr lang="fr-FR" sz="2400" dirty="0">
                <a:effectLst/>
                <a:latin typeface="Times New Roman"/>
                <a:ea typeface="Times New Roman"/>
              </a:rPr>
              <a:t> </a:t>
            </a:r>
            <a:r>
              <a:rPr lang="fr-FR" sz="2400" dirty="0" err="1">
                <a:effectLst/>
                <a:latin typeface="Times New Roman"/>
                <a:ea typeface="Times New Roman"/>
              </a:rPr>
              <a:t>mạc</a:t>
            </a:r>
            <a:r>
              <a:rPr lang="fr-FR" sz="2400" dirty="0">
                <a:effectLst/>
                <a:latin typeface="Times New Roman"/>
                <a:ea typeface="Times New Roman"/>
              </a:rPr>
              <a:t>, </a:t>
            </a:r>
            <a:r>
              <a:rPr lang="fr-FR" sz="2400" dirty="0" err="1">
                <a:effectLst/>
                <a:latin typeface="Times New Roman"/>
                <a:ea typeface="Times New Roman"/>
              </a:rPr>
              <a:t>chân</a:t>
            </a:r>
            <a:r>
              <a:rPr lang="fr-FR" sz="2400" dirty="0">
                <a:effectLst/>
                <a:latin typeface="Times New Roman"/>
                <a:ea typeface="Times New Roman"/>
              </a:rPr>
              <a:t> </a:t>
            </a:r>
            <a:r>
              <a:rPr lang="fr-FR" sz="2400" dirty="0" err="1">
                <a:effectLst/>
                <a:latin typeface="Times New Roman"/>
                <a:ea typeface="Times New Roman"/>
              </a:rPr>
              <a:t>thành</a:t>
            </a:r>
            <a:r>
              <a:rPr lang="fr-FR" sz="2400" dirty="0">
                <a:effectLst/>
                <a:latin typeface="Times New Roman"/>
                <a:ea typeface="Times New Roman"/>
              </a:rPr>
              <a:t> </a:t>
            </a:r>
            <a:r>
              <a:rPr lang="fr-FR" sz="2400" dirty="0" err="1">
                <a:effectLst/>
                <a:latin typeface="Times New Roman"/>
                <a:ea typeface="Times New Roman"/>
              </a:rPr>
              <a:t>mà</a:t>
            </a:r>
            <a:r>
              <a:rPr lang="fr-FR" sz="2400" dirty="0">
                <a:effectLst/>
                <a:latin typeface="Times New Roman"/>
                <a:ea typeface="Times New Roman"/>
              </a:rPr>
              <a:t> </a:t>
            </a:r>
            <a:r>
              <a:rPr lang="fr-FR" sz="2400" dirty="0" err="1">
                <a:effectLst/>
                <a:latin typeface="Times New Roman"/>
                <a:ea typeface="Times New Roman"/>
              </a:rPr>
              <a:t>vô</a:t>
            </a:r>
            <a:r>
              <a:rPr lang="fr-FR" sz="2400" dirty="0">
                <a:effectLst/>
                <a:latin typeface="Times New Roman"/>
                <a:ea typeface="Times New Roman"/>
              </a:rPr>
              <a:t> </a:t>
            </a:r>
            <a:r>
              <a:rPr lang="fr-FR" sz="2400" dirty="0" err="1">
                <a:effectLst/>
                <a:latin typeface="Times New Roman"/>
                <a:ea typeface="Times New Roman"/>
              </a:rPr>
              <a:t>cùng</a:t>
            </a:r>
            <a:r>
              <a:rPr lang="fr-FR" sz="2400" dirty="0">
                <a:effectLst/>
                <a:latin typeface="Times New Roman"/>
                <a:ea typeface="Times New Roman"/>
              </a:rPr>
              <a:t> </a:t>
            </a:r>
            <a:r>
              <a:rPr lang="fr-FR" sz="2400" dirty="0" err="1">
                <a:effectLst/>
                <a:latin typeface="Times New Roman"/>
                <a:ea typeface="Times New Roman"/>
              </a:rPr>
              <a:t>sâu</a:t>
            </a:r>
            <a:r>
              <a:rPr lang="fr-FR" sz="2400" dirty="0">
                <a:effectLst/>
                <a:latin typeface="Times New Roman"/>
                <a:ea typeface="Times New Roman"/>
              </a:rPr>
              <a:t> </a:t>
            </a:r>
            <a:r>
              <a:rPr lang="fr-FR" sz="2400" dirty="0" err="1">
                <a:effectLst/>
                <a:latin typeface="Times New Roman"/>
                <a:ea typeface="Times New Roman"/>
              </a:rPr>
              <a:t>nặng</a:t>
            </a:r>
            <a:r>
              <a:rPr lang="fr-FR" sz="2400" dirty="0">
                <a:effectLst/>
                <a:latin typeface="Times New Roman"/>
                <a:ea typeface="Times New Roman"/>
              </a:rPr>
              <a:t>, </a:t>
            </a:r>
            <a:r>
              <a:rPr lang="fr-FR" sz="2400" dirty="0" err="1">
                <a:effectLst/>
                <a:latin typeface="Times New Roman"/>
                <a:ea typeface="Times New Roman"/>
              </a:rPr>
              <a:t>cao</a:t>
            </a:r>
            <a:r>
              <a:rPr lang="fr-FR" sz="2400" dirty="0">
                <a:effectLst/>
                <a:latin typeface="Times New Roman"/>
                <a:ea typeface="Times New Roman"/>
              </a:rPr>
              <a:t> </a:t>
            </a:r>
            <a:r>
              <a:rPr lang="fr-FR" sz="2400" dirty="0" err="1">
                <a:effectLst/>
                <a:latin typeface="Times New Roman"/>
                <a:ea typeface="Times New Roman"/>
              </a:rPr>
              <a:t>quý</a:t>
            </a:r>
            <a:r>
              <a:rPr lang="fr-FR" sz="2400" dirty="0">
                <a:effectLst/>
                <a:latin typeface="Times New Roman"/>
                <a:ea typeface="Times New Roman"/>
              </a:rPr>
              <a:t> </a:t>
            </a:r>
            <a:r>
              <a:rPr lang="fr-FR" sz="2400" dirty="0" err="1">
                <a:effectLst/>
                <a:latin typeface="Times New Roman"/>
                <a:ea typeface="Times New Roman"/>
              </a:rPr>
              <a:t>trong</a:t>
            </a:r>
            <a:r>
              <a:rPr lang="fr-FR" sz="2400" dirty="0">
                <a:effectLst/>
                <a:latin typeface="Times New Roman"/>
                <a:ea typeface="Times New Roman"/>
              </a:rPr>
              <a:t> </a:t>
            </a:r>
            <a:r>
              <a:rPr lang="fr-FR" sz="2400" dirty="0" err="1">
                <a:effectLst/>
                <a:latin typeface="Times New Roman"/>
                <a:ea typeface="Times New Roman"/>
              </a:rPr>
              <a:t>những</a:t>
            </a:r>
            <a:r>
              <a:rPr lang="fr-FR" sz="2400" dirty="0">
                <a:effectLst/>
                <a:latin typeface="Times New Roman"/>
                <a:ea typeface="Times New Roman"/>
              </a:rPr>
              <a:t> </a:t>
            </a:r>
            <a:r>
              <a:rPr lang="fr-FR" sz="2400" dirty="0" err="1">
                <a:effectLst/>
                <a:latin typeface="Times New Roman"/>
                <a:ea typeface="Times New Roman"/>
              </a:rPr>
              <a:t>người</a:t>
            </a:r>
            <a:r>
              <a:rPr lang="fr-FR" sz="2400" dirty="0">
                <a:effectLst/>
                <a:latin typeface="Times New Roman"/>
                <a:ea typeface="Times New Roman"/>
              </a:rPr>
              <a:t> </a:t>
            </a:r>
            <a:r>
              <a:rPr lang="fr-FR" sz="2400" dirty="0" err="1">
                <a:effectLst/>
                <a:latin typeface="Times New Roman"/>
                <a:ea typeface="Times New Roman"/>
              </a:rPr>
              <a:t>nông</a:t>
            </a:r>
            <a:r>
              <a:rPr lang="fr-FR" sz="2400" dirty="0">
                <a:effectLst/>
                <a:latin typeface="Times New Roman"/>
                <a:ea typeface="Times New Roman"/>
              </a:rPr>
              <a:t> </a:t>
            </a:r>
            <a:r>
              <a:rPr lang="fr-FR" sz="2400" dirty="0" err="1">
                <a:effectLst/>
                <a:latin typeface="Times New Roman"/>
                <a:ea typeface="Times New Roman"/>
              </a:rPr>
              <a:t>dân</a:t>
            </a:r>
            <a:r>
              <a:rPr lang="fr-FR" sz="2400" dirty="0">
                <a:effectLst/>
                <a:latin typeface="Times New Roman"/>
                <a:ea typeface="Times New Roman"/>
              </a:rPr>
              <a:t> lao </a:t>
            </a:r>
            <a:r>
              <a:rPr lang="fr-FR" sz="2400" dirty="0" err="1">
                <a:effectLst/>
                <a:latin typeface="Times New Roman"/>
                <a:ea typeface="Times New Roman"/>
              </a:rPr>
              <a:t>động</a:t>
            </a:r>
            <a:r>
              <a:rPr lang="fr-FR" sz="2400" dirty="0">
                <a:effectLst/>
                <a:latin typeface="Times New Roman"/>
                <a:ea typeface="Times New Roman"/>
              </a:rPr>
              <a:t> </a:t>
            </a:r>
            <a:r>
              <a:rPr lang="fr-FR" sz="2400" dirty="0" err="1">
                <a:effectLst/>
                <a:latin typeface="Times New Roman"/>
                <a:ea typeface="Times New Roman"/>
              </a:rPr>
              <a:t>bình</a:t>
            </a:r>
            <a:r>
              <a:rPr lang="fr-FR" sz="2400" dirty="0">
                <a:effectLst/>
                <a:latin typeface="Times New Roman"/>
                <a:ea typeface="Times New Roman"/>
              </a:rPr>
              <a:t> </a:t>
            </a:r>
            <a:r>
              <a:rPr lang="fr-FR" sz="2400" dirty="0" err="1">
                <a:effectLst/>
                <a:latin typeface="Times New Roman"/>
                <a:ea typeface="Times New Roman"/>
              </a:rPr>
              <a:t>thường</a:t>
            </a:r>
            <a:r>
              <a:rPr lang="fr-FR" sz="2400" dirty="0">
                <a:effectLst/>
                <a:latin typeface="Times New Roman"/>
                <a:ea typeface="Times New Roman"/>
              </a:rPr>
              <a:t>.</a:t>
            </a:r>
          </a:p>
          <a:p>
            <a:pPr marL="285750" indent="-285750">
              <a:buFontTx/>
              <a:buChar char="-"/>
            </a:pPr>
            <a:r>
              <a:rPr lang="fr-FR" sz="2400" dirty="0" err="1">
                <a:latin typeface="Times New Roman"/>
              </a:rPr>
              <a:t>Biệt</a:t>
            </a:r>
            <a:r>
              <a:rPr lang="fr-FR" sz="2400" dirty="0">
                <a:latin typeface="Times New Roman"/>
              </a:rPr>
              <a:t> </a:t>
            </a:r>
            <a:r>
              <a:rPr lang="fr-FR" sz="2400" dirty="0" err="1">
                <a:latin typeface="Times New Roman"/>
              </a:rPr>
              <a:t>tài</a:t>
            </a:r>
            <a:r>
              <a:rPr lang="fr-FR" sz="2400" dirty="0">
                <a:latin typeface="Times New Roman"/>
              </a:rPr>
              <a:t> </a:t>
            </a:r>
            <a:r>
              <a:rPr lang="fr-FR" sz="2400" dirty="0" err="1">
                <a:latin typeface="Times New Roman"/>
              </a:rPr>
              <a:t>miêu</a:t>
            </a:r>
            <a:r>
              <a:rPr lang="fr-FR" sz="2400" dirty="0">
                <a:latin typeface="Times New Roman"/>
              </a:rPr>
              <a:t> </a:t>
            </a:r>
            <a:r>
              <a:rPr lang="fr-FR" sz="2400" dirty="0" err="1">
                <a:latin typeface="Times New Roman"/>
              </a:rPr>
              <a:t>tả</a:t>
            </a:r>
            <a:r>
              <a:rPr lang="fr-FR" sz="2400" dirty="0">
                <a:latin typeface="Times New Roman"/>
              </a:rPr>
              <a:t> </a:t>
            </a:r>
            <a:r>
              <a:rPr lang="fr-FR" sz="2400" dirty="0" err="1">
                <a:latin typeface="Times New Roman"/>
              </a:rPr>
              <a:t>diễn</a:t>
            </a:r>
            <a:r>
              <a:rPr lang="fr-FR" sz="2400" dirty="0">
                <a:latin typeface="Times New Roman"/>
              </a:rPr>
              <a:t> </a:t>
            </a:r>
            <a:r>
              <a:rPr lang="fr-FR" sz="2400" dirty="0" err="1">
                <a:latin typeface="Times New Roman"/>
              </a:rPr>
              <a:t>biến</a:t>
            </a:r>
            <a:r>
              <a:rPr lang="fr-FR" sz="2400" dirty="0">
                <a:latin typeface="Times New Roman"/>
              </a:rPr>
              <a:t> </a:t>
            </a:r>
            <a:r>
              <a:rPr lang="fr-FR" sz="2400" dirty="0" err="1">
                <a:latin typeface="Times New Roman"/>
              </a:rPr>
              <a:t>tâm</a:t>
            </a:r>
            <a:r>
              <a:rPr lang="fr-FR" sz="2400" dirty="0">
                <a:latin typeface="Times New Roman"/>
              </a:rPr>
              <a:t> </a:t>
            </a:r>
            <a:r>
              <a:rPr lang="fr-FR" sz="2400" dirty="0" err="1">
                <a:latin typeface="Times New Roman"/>
              </a:rPr>
              <a:t>lí</a:t>
            </a:r>
            <a:r>
              <a:rPr lang="fr-FR" sz="2400" dirty="0">
                <a:latin typeface="Times New Roman"/>
              </a:rPr>
              <a:t> </a:t>
            </a:r>
            <a:r>
              <a:rPr lang="fr-FR" sz="2400" dirty="0" err="1">
                <a:latin typeface="Times New Roman"/>
              </a:rPr>
              <a:t>nhân</a:t>
            </a:r>
            <a:r>
              <a:rPr lang="fr-FR" sz="2400" dirty="0">
                <a:latin typeface="Times New Roman"/>
              </a:rPr>
              <a:t> </a:t>
            </a:r>
            <a:r>
              <a:rPr lang="fr-FR" sz="2400" dirty="0" err="1">
                <a:latin typeface="Times New Roman"/>
              </a:rPr>
              <a:t>vật</a:t>
            </a:r>
            <a:r>
              <a:rPr lang="fr-FR" sz="2400" dirty="0">
                <a:latin typeface="Times New Roman"/>
              </a:rPr>
              <a:t> </a:t>
            </a:r>
            <a:r>
              <a:rPr lang="fr-FR" sz="2400" dirty="0" err="1">
                <a:latin typeface="Times New Roman"/>
              </a:rPr>
              <a:t>của</a:t>
            </a:r>
            <a:r>
              <a:rPr lang="fr-FR" sz="2400" dirty="0">
                <a:latin typeface="Times New Roman"/>
              </a:rPr>
              <a:t> Kim </a:t>
            </a:r>
            <a:r>
              <a:rPr lang="fr-FR" sz="2400" dirty="0" err="1">
                <a:latin typeface="Times New Roman"/>
              </a:rPr>
              <a:t>Lân</a:t>
            </a:r>
            <a:r>
              <a:rPr lang="fr-FR" sz="2400" dirty="0">
                <a:latin typeface="Times New Roman"/>
              </a:rPr>
              <a:t>.</a:t>
            </a:r>
            <a:endParaRPr lang="vi-VN" sz="2400" dirty="0"/>
          </a:p>
        </p:txBody>
      </p:sp>
    </p:spTree>
    <p:extLst>
      <p:ext uri="{BB962C8B-B14F-4D97-AF65-F5344CB8AC3E}">
        <p14:creationId xmlns:p14="http://schemas.microsoft.com/office/powerpoint/2010/main" val="11372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7704" y="0"/>
            <a:ext cx="568863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1. DÀN Ý NL VỀ TÁC PHẨM TRUYỆN</a:t>
            </a:r>
            <a:r>
              <a:rPr kumimoji="0" lang="es-E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endParaRPr>
          </a:p>
        </p:txBody>
      </p:sp>
      <p:sp>
        <p:nvSpPr>
          <p:cNvPr id="5" name="Rectangle 4"/>
          <p:cNvSpPr/>
          <p:nvPr/>
        </p:nvSpPr>
        <p:spPr>
          <a:xfrm>
            <a:off x="30560" y="221442"/>
            <a:ext cx="914400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srgbClr val="FF0000"/>
                </a:solidFill>
                <a:effectLst/>
                <a:uLnTx/>
                <a:uFillTx/>
                <a:latin typeface="Times New Roman"/>
                <a:ea typeface="Times New Roman"/>
                <a:cs typeface="Times New Roman"/>
              </a:rPr>
              <a:t>Mở</a:t>
            </a:r>
            <a:r>
              <a:rPr kumimoji="0" lang="es-ES" sz="2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s-ES" sz="2200" b="1" i="0" u="none" strike="noStrike" kern="1200" cap="none" spc="0" normalizeH="0" baseline="0" noProof="0" dirty="0" err="1">
                <a:ln>
                  <a:noFill/>
                </a:ln>
                <a:solidFill>
                  <a:srgbClr val="FF0000"/>
                </a:solidFill>
                <a:effectLst/>
                <a:uLnTx/>
                <a:uFillTx/>
                <a:latin typeface="Times New Roman"/>
                <a:ea typeface="Times New Roman"/>
                <a:cs typeface="Times New Roman"/>
              </a:rPr>
              <a:t>bài</a:t>
            </a:r>
            <a:r>
              <a:rPr kumimoji="0" lang="es-ES" sz="2200" b="1" i="0" u="none" strike="noStrike" kern="1200" cap="none" spc="0" normalizeH="0" baseline="0" noProof="0" dirty="0">
                <a:ln>
                  <a:noFill/>
                </a:ln>
                <a:solidFill>
                  <a:srgbClr val="FF0000"/>
                </a:solidFill>
                <a:effectLst/>
                <a:uLnTx/>
                <a:uFillTx/>
                <a:latin typeface="Times New Roman"/>
                <a:ea typeface="Times New Roman"/>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Giới</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thiệu</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giả</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Giới</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thiệu</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vấn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đề</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nghị</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đặt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ra</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ở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đề</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bài</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p:txBody>
      </p:sp>
      <p:sp>
        <p:nvSpPr>
          <p:cNvPr id="6" name="Rectangle 5"/>
          <p:cNvSpPr/>
          <p:nvPr/>
        </p:nvSpPr>
        <p:spPr>
          <a:xfrm>
            <a:off x="64033" y="1196752"/>
            <a:ext cx="9125985"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F0000"/>
                </a:solidFill>
                <a:effectLst/>
                <a:uLnTx/>
                <a:uFillTx/>
                <a:latin typeface="Times New Roman"/>
                <a:ea typeface="Times New Roman"/>
                <a:cs typeface="Times New Roman"/>
              </a:rPr>
              <a:t>Thân</a:t>
            </a:r>
            <a:r>
              <a:rPr kumimoji="0" lang="es-ES" sz="2200" b="1" i="1"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srgbClr val="FF0000"/>
                </a:solidFill>
                <a:effectLst/>
                <a:uLnTx/>
                <a:uFillTx/>
                <a:latin typeface="Times New Roman"/>
                <a:ea typeface="Times New Roman"/>
                <a:cs typeface="Times New Roman"/>
              </a:rPr>
              <a:t>bài</a:t>
            </a:r>
            <a:r>
              <a:rPr kumimoji="0" lang="es-ES" sz="2200" b="1" i="1" u="none" strike="noStrike" kern="1200" cap="none" spc="0" normalizeH="0" baseline="0" noProof="0" dirty="0">
                <a:ln>
                  <a:noFill/>
                </a:ln>
                <a:solidFill>
                  <a:srgbClr val="FF0000"/>
                </a:solidFill>
                <a:effectLst/>
                <a:uLnTx/>
                <a:uFillTx/>
                <a:latin typeface="Times New Roman"/>
                <a:ea typeface="Times New Roman"/>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1.Nhận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xét</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chung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HCST,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vị</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trí</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đoạn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trích</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nguồn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gốc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nhân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vật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tóm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tắt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nội</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dung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cốt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truyện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2.Triển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khai</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các</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làm</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sáng</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rõ</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vấn</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đề</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vần</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nghị</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1" i="0" u="none" strike="noStrike" kern="1200" cap="none" spc="0" normalizeH="0" baseline="0" noProof="0" dirty="0">
                <a:ln>
                  <a:noFill/>
                </a:ln>
                <a:solidFill>
                  <a:prstClr val="black"/>
                </a:solidFill>
                <a:effectLst/>
                <a:uLnTx/>
                <a:uFillTx/>
                <a:latin typeface="Times New Roman"/>
                <a:ea typeface="Times New Roman"/>
                <a:cs typeface="Times New Roman"/>
              </a:rPr>
              <a:t> 1</a:t>
            </a:r>
            <a:endParaRPr kumimoji="0" lang="vi-VN" sz="2200" b="1" i="0" u="none" strike="noStrike" kern="1200" cap="none" spc="0" normalizeH="0" baseline="0" noProof="0" dirty="0">
              <a:ln>
                <a:noFill/>
              </a:ln>
              <a:solidFill>
                <a:prstClr val="black"/>
              </a:solidFill>
              <a:effectLst/>
              <a:uLnTx/>
              <a:uFillTx/>
              <a:latin typeface=".VnTime"/>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Bước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1: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Viết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câu</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đề</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nêu</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Bước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2: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Xác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định</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cứ</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lựa</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chọn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dẫn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chứng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phân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tích</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dẫn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chứng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để</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làm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sáng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rõ</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sym typeface="Wingdings" panose="05000000000000000000" pitchFamily="2" charset="2"/>
              </a:rPr>
              <a:t></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Rút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ra</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nhận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xét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đánh</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giá</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về</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vừa</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en-US" sz="2200" b="0" i="0" u="none" strike="noStrike" kern="1200" cap="none" spc="0" normalizeH="0" baseline="0" noProof="0" dirty="0" err="1">
                <a:ln>
                  <a:noFill/>
                </a:ln>
                <a:solidFill>
                  <a:prstClr val="black"/>
                </a:solidFill>
                <a:effectLst/>
                <a:uLnTx/>
                <a:uFillTx/>
                <a:latin typeface="Times New Roman"/>
                <a:ea typeface="Times New Roman"/>
                <a:cs typeface="Times New Roman"/>
              </a:rPr>
              <a:t>Bước</a:t>
            </a:r>
            <a:r>
              <a:rPr kumimoji="0" lang="en-US" sz="2200" b="0" i="0" u="none" strike="noStrike" kern="1200" cap="none" spc="0" normalizeH="0" baseline="0" noProof="0" dirty="0">
                <a:ln>
                  <a:noFill/>
                </a:ln>
                <a:solidFill>
                  <a:prstClr val="black"/>
                </a:solidFill>
                <a:effectLst/>
                <a:uLnTx/>
                <a:uFillTx/>
                <a:latin typeface="Times New Roman"/>
                <a:ea typeface="Times New Roman"/>
                <a:cs typeface="Times New Roman"/>
              </a:rPr>
              <a:t> 3: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Viết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đoạn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hoàn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chỉnh</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câu</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trong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đoạn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liên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kết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chắt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chẽ</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hướng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đến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1" i="0" u="none" strike="noStrike" kern="1200" cap="none" spc="0" normalizeH="0" baseline="0" noProof="0" dirty="0">
                <a:ln>
                  <a:noFill/>
                </a:ln>
                <a:solidFill>
                  <a:prstClr val="black"/>
                </a:solidFill>
                <a:effectLst/>
                <a:uLnTx/>
                <a:uFillTx/>
                <a:latin typeface="Times New Roman"/>
                <a:ea typeface="Times New Roman"/>
                <a:cs typeface="Times New Roman"/>
              </a:rPr>
              <a:t> 2, 3</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Thực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hiện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như</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1.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Giữa</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điểm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sự</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chuyển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ý,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liên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kết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đoạn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3.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Đánh</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giá</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nhệ</a:t>
            </a:r>
            <a:r>
              <a:rPr kumimoji="0" lang="es-ES" sz="2200" b="1"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prstClr val="black"/>
                </a:solidFill>
                <a:effectLst/>
                <a:uLnTx/>
                <a:uFillTx/>
                <a:latin typeface="Times New Roman"/>
                <a:ea typeface="Times New Roman"/>
                <a:cs typeface="Times New Roman"/>
              </a:rPr>
              <a:t>thuật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Ngôi</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kể</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ngôn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nghệ</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thuật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xây</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dựng</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NV,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cốt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truyện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p:txBody>
      </p:sp>
      <p:sp>
        <p:nvSpPr>
          <p:cNvPr id="7" name="Rectangle 6"/>
          <p:cNvSpPr/>
          <p:nvPr/>
        </p:nvSpPr>
        <p:spPr>
          <a:xfrm>
            <a:off x="64033" y="5949280"/>
            <a:ext cx="907996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1" u="none" strike="noStrike" kern="1200" cap="none" spc="0" normalizeH="0" baseline="0" noProof="0" dirty="0" err="1">
                <a:ln>
                  <a:noFill/>
                </a:ln>
                <a:solidFill>
                  <a:srgbClr val="FF0000"/>
                </a:solidFill>
                <a:effectLst/>
                <a:uLnTx/>
                <a:uFillTx/>
                <a:latin typeface="Times New Roman"/>
                <a:ea typeface="Times New Roman"/>
                <a:cs typeface="Times New Roman"/>
              </a:rPr>
              <a:t>Kết</a:t>
            </a:r>
            <a:r>
              <a:rPr kumimoji="0" lang="es-ES" sz="2200" b="1" i="1"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s-ES" sz="2200" b="1" i="1" u="none" strike="noStrike" kern="1200" cap="none" spc="0" normalizeH="0" baseline="0" noProof="0" dirty="0" err="1">
                <a:ln>
                  <a:noFill/>
                </a:ln>
                <a:solidFill>
                  <a:srgbClr val="FF0000"/>
                </a:solidFill>
                <a:effectLst/>
                <a:uLnTx/>
                <a:uFillTx/>
                <a:latin typeface="Times New Roman"/>
                <a:ea typeface="Times New Roman"/>
                <a:cs typeface="Times New Roman"/>
              </a:rPr>
              <a:t>bài</a:t>
            </a:r>
            <a:r>
              <a:rPr kumimoji="0" lang="es-ES" sz="2200" b="1" i="1"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Đánh</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giá</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nhận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xét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khái</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quát</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về</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vấn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đề</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nghị</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giả</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Liên</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thực</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s-ES" sz="2200" b="0" i="0" u="none" strike="noStrike" kern="1200" cap="none" spc="0" normalizeH="0" baseline="0" noProof="0" dirty="0" err="1">
                <a:ln>
                  <a:noFill/>
                </a:ln>
                <a:solidFill>
                  <a:prstClr val="black"/>
                </a:solidFill>
                <a:effectLst/>
                <a:uLnTx/>
                <a:uFillTx/>
                <a:latin typeface="Times New Roman"/>
                <a:ea typeface="Times New Roman"/>
                <a:cs typeface="Times New Roman"/>
              </a:rPr>
              <a:t>tế</a:t>
            </a:r>
            <a:r>
              <a:rPr kumimoji="0" lang="es-ES" sz="22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200" b="0" i="0" u="none" strike="noStrike" kern="1200" cap="none" spc="0" normalizeH="0" baseline="0" noProof="0" dirty="0">
              <a:ln>
                <a:noFill/>
              </a:ln>
              <a:solidFill>
                <a:prstClr val="black"/>
              </a:solidFill>
              <a:effectLst/>
              <a:uLnTx/>
              <a:uFillTx/>
              <a:latin typeface=".VnTime"/>
              <a:ea typeface="Times New Roman"/>
              <a:cs typeface="Times New Roman"/>
            </a:endParaRPr>
          </a:p>
        </p:txBody>
      </p:sp>
    </p:spTree>
    <p:extLst>
      <p:ext uri="{BB962C8B-B14F-4D97-AF65-F5344CB8AC3E}">
        <p14:creationId xmlns:p14="http://schemas.microsoft.com/office/powerpoint/2010/main" val="278840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404664"/>
          </a:xfrm>
        </p:spPr>
        <p:txBody>
          <a:bodyPr>
            <a:normAutofit fontScale="90000"/>
          </a:bodyPr>
          <a:lstStyle/>
          <a:p>
            <a:r>
              <a:rPr lang="en-US" sz="2400" b="1" dirty="0">
                <a:solidFill>
                  <a:srgbClr val="FF0000"/>
                </a:solidFill>
                <a:latin typeface="Times New Roman" panose="02020603050405020304" pitchFamily="18" charset="0"/>
                <a:cs typeface="Times New Roman" panose="02020603050405020304" pitchFamily="18" charset="0"/>
              </a:rPr>
              <a:t>2. DÀN Ý NL VỀ BÀI THƠ, ĐOẠN THƠ</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2462" y="312331"/>
            <a:ext cx="9160403" cy="954107"/>
          </a:xfrm>
          <a:prstGeom prst="rect">
            <a:avLst/>
          </a:prstGeom>
        </p:spPr>
        <p:txBody>
          <a:bodyPr wrap="square">
            <a:spAutoFit/>
          </a:bodyPr>
          <a:lstStyle/>
          <a:p>
            <a:pPr lvl="0"/>
            <a:r>
              <a:rPr lang="es-ES" sz="2800" b="1" dirty="0">
                <a:solidFill>
                  <a:srgbClr val="FF0000"/>
                </a:solidFill>
                <a:latin typeface="Times New Roman"/>
                <a:ea typeface="Times New Roman"/>
                <a:cs typeface="Times New Roman"/>
              </a:rPr>
              <a:t>MB</a:t>
            </a:r>
            <a:r>
              <a:rPr lang="es-ES" sz="2800" dirty="0">
                <a:solidFill>
                  <a:prstClr val="black"/>
                </a:solidFill>
                <a:latin typeface="Times New Roman"/>
                <a:ea typeface="Times New Roman"/>
                <a:cs typeface="Times New Roman"/>
              </a:rPr>
              <a:t>: Giới thiệu tác giả, tác phẩm; Giới thiệu vấn đề nghị luận đề bài yêu cầu; trích dẫn thơ(nếu đề yêu cầu NL về đoạn thơ).</a:t>
            </a:r>
            <a:endParaRPr lang="vi-VN" sz="2800" dirty="0">
              <a:solidFill>
                <a:prstClr val="black"/>
              </a:solidFill>
              <a:latin typeface=".VnTime"/>
              <a:ea typeface="Times New Roman"/>
              <a:cs typeface="Times New Roman"/>
            </a:endParaRPr>
          </a:p>
        </p:txBody>
      </p:sp>
      <p:sp>
        <p:nvSpPr>
          <p:cNvPr id="5" name="Rectangle 4"/>
          <p:cNvSpPr/>
          <p:nvPr/>
        </p:nvSpPr>
        <p:spPr>
          <a:xfrm>
            <a:off x="-6059" y="1174105"/>
            <a:ext cx="9144000" cy="4524315"/>
          </a:xfrm>
          <a:prstGeom prst="rect">
            <a:avLst/>
          </a:prstGeom>
        </p:spPr>
        <p:txBody>
          <a:bodyPr wrap="square">
            <a:spAutoFit/>
          </a:bodyPr>
          <a:lstStyle/>
          <a:p>
            <a:pPr lvl="0"/>
            <a:r>
              <a:rPr lang="es-ES" sz="2400" b="1" dirty="0">
                <a:solidFill>
                  <a:srgbClr val="FF0000"/>
                </a:solidFill>
                <a:latin typeface="Times New Roman"/>
                <a:ea typeface="Times New Roman"/>
                <a:cs typeface="Times New Roman"/>
              </a:rPr>
              <a:t>TB: </a:t>
            </a:r>
          </a:p>
          <a:p>
            <a:pPr lvl="0"/>
            <a:r>
              <a:rPr lang="es-ES" sz="2400" b="1" i="1" dirty="0">
                <a:solidFill>
                  <a:prstClr val="black"/>
                </a:solidFill>
                <a:latin typeface="Times New Roman"/>
                <a:ea typeface="Times New Roman"/>
                <a:cs typeface="Times New Roman"/>
              </a:rPr>
              <a:t>1.Nhận xét chung</a:t>
            </a:r>
            <a:r>
              <a:rPr lang="es-ES" sz="2400" dirty="0">
                <a:solidFill>
                  <a:prstClr val="black"/>
                </a:solidFill>
                <a:latin typeface="Times New Roman"/>
                <a:ea typeface="Times New Roman"/>
                <a:cs typeface="Times New Roman"/>
              </a:rPr>
              <a:t>: HCST, vị trí đoạn thơ, mạch cảm xúc của bài thơ.</a:t>
            </a:r>
          </a:p>
          <a:p>
            <a:pPr lvl="0"/>
            <a:r>
              <a:rPr lang="es-ES" sz="2400" b="1" i="1" dirty="0">
                <a:solidFill>
                  <a:prstClr val="black"/>
                </a:solidFill>
                <a:latin typeface="Times New Roman"/>
                <a:ea typeface="Times New Roman"/>
                <a:cs typeface="Times New Roman"/>
              </a:rPr>
              <a:t>2. Triển khai các luận điểm(xem lại bài phân tích của cô).</a:t>
            </a:r>
            <a:endParaRPr lang="vi-VN" sz="2400" b="1" i="1" dirty="0">
              <a:solidFill>
                <a:prstClr val="black"/>
              </a:solidFill>
              <a:latin typeface=".VnTime"/>
              <a:ea typeface="Times New Roman"/>
              <a:cs typeface="Times New Roman"/>
            </a:endParaRPr>
          </a:p>
          <a:p>
            <a:pPr lvl="0"/>
            <a:r>
              <a:rPr lang="es-ES" sz="2400" b="1" dirty="0">
                <a:solidFill>
                  <a:prstClr val="black"/>
                </a:solidFill>
                <a:latin typeface="Times New Roman"/>
                <a:ea typeface="Times New Roman"/>
                <a:cs typeface="Times New Roman"/>
              </a:rPr>
              <a:t>LĐ 1: </a:t>
            </a:r>
          </a:p>
          <a:p>
            <a:pPr lvl="0"/>
            <a:r>
              <a:rPr lang="es-ES" sz="2400" dirty="0">
                <a:solidFill>
                  <a:prstClr val="black"/>
                </a:solidFill>
                <a:latin typeface="Times New Roman"/>
                <a:ea typeface="Times New Roman"/>
                <a:cs typeface="Times New Roman"/>
              </a:rPr>
              <a:t>-Viết câu chủ đề nêu LĐ.</a:t>
            </a:r>
            <a:endParaRPr lang="vi-VN" sz="2400" dirty="0">
              <a:solidFill>
                <a:prstClr val="black"/>
              </a:solidFill>
              <a:latin typeface=".VnTime"/>
              <a:ea typeface="Times New Roman"/>
              <a:cs typeface="Times New Roman"/>
            </a:endParaRPr>
          </a:p>
          <a:p>
            <a:pPr lvl="0"/>
            <a:r>
              <a:rPr lang="es-ES" sz="2400" dirty="0">
                <a:solidFill>
                  <a:prstClr val="black"/>
                </a:solidFill>
                <a:latin typeface="Times New Roman"/>
                <a:ea typeface="Times New Roman"/>
                <a:cs typeface="Times New Roman"/>
              </a:rPr>
              <a:t>- Trích dẫn thơ: phân tích các tín hiệu nghệ thuật </a:t>
            </a:r>
            <a:r>
              <a:rPr lang="es-ES" sz="2400" dirty="0">
                <a:solidFill>
                  <a:prstClr val="black"/>
                </a:solidFill>
                <a:latin typeface="Times New Roman"/>
                <a:ea typeface="Times New Roman"/>
                <a:cs typeface="Times New Roman"/>
                <a:sym typeface="Wingdings"/>
              </a:rPr>
              <a:t></a:t>
            </a:r>
            <a:r>
              <a:rPr lang="es-ES" sz="2400" dirty="0">
                <a:solidFill>
                  <a:prstClr val="black"/>
                </a:solidFill>
                <a:latin typeface="Times New Roman"/>
                <a:ea typeface="Times New Roman"/>
                <a:cs typeface="Times New Roman"/>
              </a:rPr>
              <a:t> nội dung.</a:t>
            </a:r>
            <a:endParaRPr lang="vi-VN" sz="2400" dirty="0">
              <a:solidFill>
                <a:prstClr val="black"/>
              </a:solidFill>
              <a:latin typeface=".VnTime"/>
              <a:ea typeface="Times New Roman"/>
              <a:cs typeface="Times New Roman"/>
            </a:endParaRPr>
          </a:p>
          <a:p>
            <a:pPr lvl="0"/>
            <a:r>
              <a:rPr lang="es-ES" sz="2400" dirty="0">
                <a:solidFill>
                  <a:prstClr val="black"/>
                </a:solidFill>
                <a:latin typeface="Times New Roman"/>
                <a:ea typeface="Times New Roman"/>
                <a:cs typeface="Times New Roman"/>
              </a:rPr>
              <a:t>-Rút ra nhận xét, đánh giá về nội dung vừa phân tích.</a:t>
            </a:r>
          </a:p>
          <a:p>
            <a:pPr lvl="0"/>
            <a:r>
              <a:rPr lang="es-ES" sz="2400" b="1" dirty="0">
                <a:solidFill>
                  <a:prstClr val="black"/>
                </a:solidFill>
                <a:latin typeface="Times New Roman"/>
                <a:ea typeface="Times New Roman"/>
                <a:cs typeface="Times New Roman"/>
              </a:rPr>
              <a:t>LĐ 2, LĐ 3</a:t>
            </a:r>
            <a:r>
              <a:rPr lang="es-ES" sz="2400" dirty="0">
                <a:solidFill>
                  <a:prstClr val="black"/>
                </a:solidFill>
                <a:latin typeface="Times New Roman"/>
                <a:ea typeface="Times New Roman"/>
                <a:cs typeface="Times New Roman"/>
              </a:rPr>
              <a:t>, … Triển khai tương tự luận điểm 1. Giữa các luận điểm cần có sự liên kết chặt chẽ.</a:t>
            </a:r>
            <a:endParaRPr lang="vi-VN" sz="2400" dirty="0">
              <a:solidFill>
                <a:prstClr val="black"/>
              </a:solidFill>
              <a:latin typeface="Times New Roman"/>
              <a:ea typeface="Times New Roman"/>
              <a:cs typeface="Times New Roman"/>
            </a:endParaRPr>
          </a:p>
          <a:p>
            <a:pPr lvl="0"/>
            <a:r>
              <a:rPr lang="vi-VN" sz="2400" b="1" i="1" dirty="0">
                <a:solidFill>
                  <a:prstClr val="black"/>
                </a:solidFill>
                <a:latin typeface="Times New Roman"/>
                <a:ea typeface="Times New Roman"/>
                <a:cs typeface="Times New Roman"/>
              </a:rPr>
              <a:t>3. Đánh giá nghệ thuật</a:t>
            </a:r>
            <a:r>
              <a:rPr lang="vi-VN" sz="2400" dirty="0">
                <a:solidFill>
                  <a:prstClr val="black"/>
                </a:solidFill>
                <a:latin typeface="Times New Roman"/>
                <a:ea typeface="Times New Roman"/>
                <a:cs typeface="Times New Roman"/>
              </a:rPr>
              <a:t>: Thể thơ, Ngôn từ, hình ảnh, giọng điệu, phép tu từ...</a:t>
            </a:r>
          </a:p>
          <a:p>
            <a:pPr lvl="0"/>
            <a:endParaRPr lang="vi-VN" sz="2400" dirty="0">
              <a:solidFill>
                <a:prstClr val="black"/>
              </a:solidFill>
              <a:latin typeface=".VnTime"/>
              <a:ea typeface="Times New Roman"/>
              <a:cs typeface="Times New Roman"/>
            </a:endParaRPr>
          </a:p>
        </p:txBody>
      </p:sp>
      <p:sp>
        <p:nvSpPr>
          <p:cNvPr id="6" name="Rectangle 5"/>
          <p:cNvSpPr/>
          <p:nvPr/>
        </p:nvSpPr>
        <p:spPr>
          <a:xfrm>
            <a:off x="10344" y="5313699"/>
            <a:ext cx="9144000" cy="1384995"/>
          </a:xfrm>
          <a:prstGeom prst="rect">
            <a:avLst/>
          </a:prstGeom>
        </p:spPr>
        <p:txBody>
          <a:bodyPr wrap="square">
            <a:spAutoFit/>
          </a:bodyPr>
          <a:lstStyle/>
          <a:p>
            <a:pPr lvl="0"/>
            <a:r>
              <a:rPr lang="es-ES" sz="2800" b="1" dirty="0">
                <a:solidFill>
                  <a:srgbClr val="FF0000"/>
                </a:solidFill>
                <a:latin typeface="Times New Roman"/>
                <a:ea typeface="Times New Roman"/>
                <a:cs typeface="Times New Roman"/>
              </a:rPr>
              <a:t>KB</a:t>
            </a:r>
            <a:r>
              <a:rPr lang="es-ES" sz="2800" dirty="0">
                <a:solidFill>
                  <a:prstClr val="black"/>
                </a:solidFill>
                <a:latin typeface="Times New Roman"/>
                <a:ea typeface="Times New Roman"/>
                <a:cs typeface="Times New Roman"/>
              </a:rPr>
              <a:t>: - Đánh giá, nhận xét khái quát về vấn đề nghị luận </a:t>
            </a:r>
            <a:r>
              <a:rPr lang="es-ES" sz="2800" dirty="0">
                <a:solidFill>
                  <a:prstClr val="black"/>
                </a:solidFill>
                <a:latin typeface="Times New Roman"/>
                <a:ea typeface="Times New Roman"/>
                <a:cs typeface="Times New Roman"/>
                <a:sym typeface="Wingdings" panose="05000000000000000000" pitchFamily="2" charset="2"/>
              </a:rPr>
              <a:t> </a:t>
            </a:r>
            <a:r>
              <a:rPr lang="es-ES" sz="2800" dirty="0">
                <a:solidFill>
                  <a:prstClr val="black"/>
                </a:solidFill>
                <a:latin typeface="Times New Roman"/>
                <a:ea typeface="Times New Roman"/>
                <a:cs typeface="Times New Roman"/>
              </a:rPr>
              <a:t>tác phẩm </a:t>
            </a:r>
            <a:r>
              <a:rPr lang="es-ES" sz="2800" dirty="0">
                <a:solidFill>
                  <a:prstClr val="black"/>
                </a:solidFill>
                <a:latin typeface="Times New Roman"/>
                <a:ea typeface="Times New Roman"/>
                <a:cs typeface="Times New Roman"/>
                <a:sym typeface="Wingdings" panose="05000000000000000000" pitchFamily="2" charset="2"/>
              </a:rPr>
              <a:t> </a:t>
            </a:r>
            <a:r>
              <a:rPr lang="es-ES" sz="2800" dirty="0">
                <a:solidFill>
                  <a:prstClr val="black"/>
                </a:solidFill>
                <a:latin typeface="Times New Roman"/>
                <a:ea typeface="Times New Roman"/>
                <a:cs typeface="Times New Roman"/>
              </a:rPr>
              <a:t>tác giả.                           </a:t>
            </a:r>
          </a:p>
          <a:p>
            <a:pPr lvl="0"/>
            <a:r>
              <a:rPr lang="es-ES" sz="2800" dirty="0">
                <a:solidFill>
                  <a:prstClr val="black"/>
                </a:solidFill>
                <a:latin typeface="Times New Roman"/>
                <a:ea typeface="Times New Roman"/>
                <a:cs typeface="Times New Roman"/>
              </a:rPr>
              <a:t>-  Liên hệ thực tế.</a:t>
            </a:r>
            <a:endParaRPr lang="vi-VN" sz="28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1689833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0"/>
            <a:ext cx="7968848" cy="646331"/>
          </a:xfrm>
          <a:prstGeom prst="rect">
            <a:avLst/>
          </a:prstGeom>
        </p:spPr>
        <p:txBody>
          <a:bodyPr wrap="none">
            <a:spAutoFit/>
          </a:bodyPr>
          <a:lstStyle/>
          <a:p>
            <a:r>
              <a:rPr lang="vi-VN" sz="3600" dirty="0">
                <a:latin typeface="Times New Roman" panose="02020603050405020304" pitchFamily="18" charset="0"/>
                <a:ea typeface="Times New Roman" panose="02020603050405020304" pitchFamily="18" charset="0"/>
              </a:rPr>
              <a:t>Luyện viết đoạn văn theo nội dung cụ thể </a:t>
            </a:r>
            <a:endParaRPr lang="vi-VN" sz="5400" dirty="0"/>
          </a:p>
        </p:txBody>
      </p:sp>
      <p:sp>
        <p:nvSpPr>
          <p:cNvPr id="5" name="Rectangle 4"/>
          <p:cNvSpPr/>
          <p:nvPr/>
        </p:nvSpPr>
        <p:spPr>
          <a:xfrm>
            <a:off x="-79880" y="680571"/>
            <a:ext cx="9223880" cy="5447645"/>
          </a:xfrm>
          <a:prstGeom prst="rect">
            <a:avLst/>
          </a:prstGeom>
        </p:spPr>
        <p:txBody>
          <a:bodyPr wrap="square">
            <a:spAutoFit/>
          </a:bodyPr>
          <a:lstStyle/>
          <a:p>
            <a:pPr marL="525780">
              <a:spcBef>
                <a:spcPts val="565"/>
              </a:spcBef>
            </a:pPr>
            <a:r>
              <a:rPr lang="vi-VN" sz="2800" dirty="0">
                <a:latin typeface="Times New Roman" panose="02020603050405020304" pitchFamily="18" charset="0"/>
                <a:ea typeface="Times New Roman" panose="02020603050405020304" pitchFamily="18" charset="0"/>
              </a:rPr>
              <a:t>Các loại đoạn văn trong bài văn NLVH:</a:t>
            </a:r>
          </a:p>
          <a:p>
            <a:pPr marL="525780">
              <a:spcBef>
                <a:spcPts val="565"/>
              </a:spcBef>
            </a:pPr>
            <a:r>
              <a:rPr lang="vi-VN" sz="2800" dirty="0">
                <a:latin typeface="Times New Roman" panose="02020603050405020304" pitchFamily="18" charset="0"/>
                <a:ea typeface="Times New Roman" panose="02020603050405020304" pitchFamily="18" charset="0"/>
              </a:rPr>
              <a:t>1.Đoạn văn giới thiệu hoàn cảnh ra đời của tác</a:t>
            </a:r>
            <a:r>
              <a:rPr lang="vi-VN" sz="2800" spc="-6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phẩm.</a:t>
            </a:r>
            <a:endParaRPr lang="vi-VN" sz="2000" dirty="0">
              <a:latin typeface="Times New Roman" panose="02020603050405020304" pitchFamily="18" charset="0"/>
              <a:ea typeface="Times New Roman" panose="02020603050405020304" pitchFamily="18" charset="0"/>
            </a:endParaRPr>
          </a:p>
          <a:p>
            <a:pPr lvl="1">
              <a:spcBef>
                <a:spcPts val="695"/>
              </a:spcBef>
              <a:buSzPts val="1400"/>
              <a:tabLst>
                <a:tab pos="704215" algn="l"/>
              </a:tabLst>
            </a:pPr>
            <a:r>
              <a:rPr lang="vi-VN" sz="2800" dirty="0">
                <a:latin typeface="Times New Roman" panose="02020603050405020304" pitchFamily="18" charset="0"/>
                <a:ea typeface="Times New Roman" panose="02020603050405020304" pitchFamily="18" charset="0"/>
              </a:rPr>
              <a:t>2. Đoạn văn tóm tắt tác</a:t>
            </a:r>
            <a:r>
              <a:rPr lang="vi-VN" sz="2800" spc="-1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phẩm.</a:t>
            </a:r>
            <a:endParaRPr lang="vi-VN" sz="2000" dirty="0">
              <a:latin typeface="Times New Roman" panose="02020603050405020304" pitchFamily="18" charset="0"/>
              <a:ea typeface="Times New Roman" panose="02020603050405020304" pitchFamily="18" charset="0"/>
            </a:endParaRPr>
          </a:p>
          <a:p>
            <a:pPr lvl="1">
              <a:spcBef>
                <a:spcPts val="695"/>
              </a:spcBef>
              <a:buSzPts val="1400"/>
              <a:tabLst>
                <a:tab pos="704215" algn="l"/>
              </a:tabLst>
            </a:pPr>
            <a:r>
              <a:rPr lang="vi-VN" sz="2800" dirty="0">
                <a:latin typeface="Times New Roman" panose="02020603050405020304" pitchFamily="18" charset="0"/>
                <a:ea typeface="Times New Roman" panose="02020603050405020304" pitchFamily="18" charset="0"/>
              </a:rPr>
              <a:t>3. Đoạn văn giải thích ý nghĩa nhan đề của tác</a:t>
            </a:r>
            <a:r>
              <a:rPr lang="vi-VN" sz="2800" spc="-2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phẩm.</a:t>
            </a:r>
            <a:endParaRPr lang="vi-VN" sz="2000" dirty="0">
              <a:latin typeface="Times New Roman" panose="02020603050405020304" pitchFamily="18" charset="0"/>
              <a:ea typeface="Times New Roman" panose="02020603050405020304" pitchFamily="18" charset="0"/>
            </a:endParaRPr>
          </a:p>
          <a:p>
            <a:pPr lvl="1">
              <a:spcBef>
                <a:spcPts val="695"/>
              </a:spcBef>
              <a:buSzPts val="1400"/>
              <a:tabLst>
                <a:tab pos="704215" algn="l"/>
              </a:tabLst>
            </a:pPr>
            <a:r>
              <a:rPr lang="vi-VN" sz="2800" dirty="0">
                <a:latin typeface="Times New Roman" panose="02020603050405020304" pitchFamily="18" charset="0"/>
                <a:ea typeface="Times New Roman" panose="02020603050405020304" pitchFamily="18" charset="0"/>
              </a:rPr>
              <a:t>4. Đoạn văn phân tích một chi tiết quan trọng, từ ngữ đặc sắc của tác</a:t>
            </a:r>
            <a:r>
              <a:rPr lang="vi-VN" sz="2800" spc="-13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phẩm.</a:t>
            </a:r>
            <a:endParaRPr lang="vi-VN" sz="2000" dirty="0">
              <a:latin typeface="Times New Roman" panose="02020603050405020304" pitchFamily="18" charset="0"/>
              <a:ea typeface="Times New Roman" panose="02020603050405020304" pitchFamily="18" charset="0"/>
            </a:endParaRPr>
          </a:p>
          <a:p>
            <a:pPr lvl="1">
              <a:spcBef>
                <a:spcPts val="695"/>
              </a:spcBef>
              <a:buSzPts val="1400"/>
              <a:tabLst>
                <a:tab pos="704215" algn="l"/>
              </a:tabLst>
            </a:pPr>
            <a:r>
              <a:rPr lang="vi-VN" sz="2800" dirty="0">
                <a:latin typeface="Times New Roman" panose="02020603050405020304" pitchFamily="18" charset="0"/>
                <a:ea typeface="Times New Roman" panose="02020603050405020304" pitchFamily="18" charset="0"/>
              </a:rPr>
              <a:t>5. Đoạn văn phân tích đặc điểm nhân</a:t>
            </a:r>
            <a:r>
              <a:rPr lang="vi-VN" sz="2800" spc="-2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vật.</a:t>
            </a:r>
            <a:endParaRPr lang="vi-VN" sz="2000" dirty="0">
              <a:latin typeface="Times New Roman" panose="02020603050405020304" pitchFamily="18" charset="0"/>
              <a:ea typeface="Times New Roman" panose="02020603050405020304" pitchFamily="18" charset="0"/>
            </a:endParaRPr>
          </a:p>
          <a:p>
            <a:pPr lvl="1">
              <a:spcBef>
                <a:spcPts val="680"/>
              </a:spcBef>
              <a:buSzPts val="1400"/>
              <a:tabLst>
                <a:tab pos="704215" algn="l"/>
              </a:tabLst>
            </a:pPr>
            <a:r>
              <a:rPr lang="vi-VN" sz="2800" dirty="0">
                <a:latin typeface="Times New Roman" panose="02020603050405020304" pitchFamily="18" charset="0"/>
                <a:ea typeface="Times New Roman" panose="02020603050405020304" pitchFamily="18" charset="0"/>
              </a:rPr>
              <a:t>6. Đoạn văn phân tích hiệu quả nghệ thật của biện pháp tu</a:t>
            </a:r>
            <a:r>
              <a:rPr lang="vi-VN" sz="2800" spc="-6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từ.</a:t>
            </a:r>
            <a:endParaRPr lang="vi-VN" sz="2000" dirty="0">
              <a:latin typeface="Times New Roman" panose="02020603050405020304" pitchFamily="18" charset="0"/>
              <a:ea typeface="Times New Roman" panose="02020603050405020304" pitchFamily="18" charset="0"/>
            </a:endParaRPr>
          </a:p>
          <a:p>
            <a:pPr lvl="1">
              <a:spcBef>
                <a:spcPts val="695"/>
              </a:spcBef>
              <a:buSzPts val="1400"/>
              <a:tabLst>
                <a:tab pos="704215" algn="l"/>
              </a:tabLst>
            </a:pPr>
            <a:r>
              <a:rPr lang="vi-VN" sz="2800" dirty="0">
                <a:latin typeface="Times New Roman" panose="02020603050405020304" pitchFamily="18" charset="0"/>
                <a:ea typeface="Times New Roman" panose="02020603050405020304" pitchFamily="18" charset="0"/>
              </a:rPr>
              <a:t>7. Đoạn văn phân tích, cảm nhận về một đoạn văn, đoạn</a:t>
            </a:r>
            <a:r>
              <a:rPr lang="vi-VN" sz="2800" spc="-45"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thơ.</a:t>
            </a: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400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0838" y="2029852"/>
            <a:ext cx="7629076" cy="1694310"/>
          </a:xfrm>
          <a:prstGeom prst="rect">
            <a:avLst/>
          </a:prstGeom>
        </p:spPr>
        <p:txBody>
          <a:bodyPr wrap="none">
            <a:spAutoFit/>
          </a:bodyPr>
          <a:lstStyle/>
          <a:p>
            <a:pPr algn="ctr" defTabSz="685800">
              <a:lnSpc>
                <a:spcPct val="107000"/>
              </a:lnSpc>
              <a:spcAft>
                <a:spcPts val="600"/>
              </a:spcAft>
            </a:pPr>
            <a:r>
              <a:rPr lang="vi-VN" sz="30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ÔN TẬP CÁCH LÀM BÀI VĂN NLVH</a:t>
            </a:r>
          </a:p>
          <a:p>
            <a:pPr algn="ctr" defTabSz="685800">
              <a:lnSpc>
                <a:spcPct val="107000"/>
              </a:lnSpc>
              <a:spcAft>
                <a:spcPts val="600"/>
              </a:spcAft>
            </a:pPr>
            <a:r>
              <a:rPr lang="vi-VN" sz="30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DẠNG BÀI:</a:t>
            </a:r>
          </a:p>
          <a:p>
            <a:pPr algn="ctr" defTabSz="685800">
              <a:lnSpc>
                <a:spcPct val="107000"/>
              </a:lnSpc>
              <a:spcAft>
                <a:spcPts val="600"/>
              </a:spcAft>
            </a:pPr>
            <a:r>
              <a:rPr lang="vi-VN" sz="30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CẢM NHẬN MỘT ĐOẠN </a:t>
            </a:r>
            <a:r>
              <a:rPr lang="vi-VN" sz="3000" b="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TRÍCH TRUYỆN</a:t>
            </a:r>
            <a:endParaRPr lang="vi-VN" sz="2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70755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5919"/>
            <a:ext cx="3188822" cy="507831"/>
          </a:xfrm>
          <a:prstGeom prst="rect">
            <a:avLst/>
          </a:prstGeom>
        </p:spPr>
        <p:txBody>
          <a:bodyPr wrap="none">
            <a:spAutoFit/>
          </a:bodyPr>
          <a:lstStyle/>
          <a:p>
            <a:pPr defTabSz="685800">
              <a:defRPr/>
            </a:pPr>
            <a:r>
              <a:rPr lang="vi-VN" sz="2700" b="1" dirty="0">
                <a:solidFill>
                  <a:srgbClr val="FF0000"/>
                </a:solidFill>
                <a:latin typeface="Times New Roman" panose="02020603050405020304" pitchFamily="18" charset="0"/>
                <a:ea typeface="Arial" panose="020B0604020202020204" pitchFamily="34" charset="0"/>
              </a:rPr>
              <a:t>I. Tìm hiểu đề, tìm ý</a:t>
            </a:r>
            <a:endParaRPr lang="vi-VN" sz="3300" dirty="0">
              <a:solidFill>
                <a:prstClr val="black"/>
              </a:solidFill>
              <a:latin typeface="Arial" panose="020B0604020202020204" pitchFamily="34" charset="0"/>
            </a:endParaRPr>
          </a:p>
        </p:txBody>
      </p:sp>
      <p:sp>
        <p:nvSpPr>
          <p:cNvPr id="5" name="Rectangle 4"/>
          <p:cNvSpPr/>
          <p:nvPr/>
        </p:nvSpPr>
        <p:spPr>
          <a:xfrm>
            <a:off x="252464" y="1186015"/>
            <a:ext cx="1648849" cy="369332"/>
          </a:xfrm>
          <a:prstGeom prst="rect">
            <a:avLst/>
          </a:prstGeom>
        </p:spPr>
        <p:txBody>
          <a:bodyPr wrap="none">
            <a:spAutoFit/>
          </a:bodyPr>
          <a:lstStyle/>
          <a:p>
            <a:pPr defTabSz="685800">
              <a:defRPr/>
            </a:pPr>
            <a:r>
              <a:rPr lang="vi-VN" b="1" dirty="0">
                <a:solidFill>
                  <a:srgbClr val="FF0000"/>
                </a:solidFill>
                <a:latin typeface="Times New Roman" panose="02020603050405020304" pitchFamily="18" charset="0"/>
                <a:ea typeface="Arial" panose="020B0604020202020204" pitchFamily="34" charset="0"/>
              </a:rPr>
              <a:t>1. Tìm hiểu đề.</a:t>
            </a:r>
            <a:endParaRPr lang="vi-VN" sz="2400" dirty="0">
              <a:solidFill>
                <a:prstClr val="black"/>
              </a:solidFill>
              <a:latin typeface="Arial" panose="020B0604020202020204" pitchFamily="34" charset="0"/>
            </a:endParaRPr>
          </a:p>
        </p:txBody>
      </p:sp>
      <p:sp>
        <p:nvSpPr>
          <p:cNvPr id="6" name="Rectangle 5"/>
          <p:cNvSpPr/>
          <p:nvPr/>
        </p:nvSpPr>
        <p:spPr>
          <a:xfrm>
            <a:off x="252463" y="1475903"/>
            <a:ext cx="1130374" cy="415498"/>
          </a:xfrm>
          <a:prstGeom prst="rect">
            <a:avLst/>
          </a:prstGeom>
        </p:spPr>
        <p:txBody>
          <a:bodyPr wrap="none">
            <a:spAutoFit/>
          </a:bodyPr>
          <a:lstStyle/>
          <a:p>
            <a:pPr defTabSz="685800">
              <a:defRPr/>
            </a:pPr>
            <a:r>
              <a:rPr lang="vi-VN" sz="2100" b="1" dirty="0">
                <a:solidFill>
                  <a:srgbClr val="FF0000"/>
                </a:solidFill>
                <a:latin typeface="Times New Roman" panose="02020603050405020304" pitchFamily="18" charset="0"/>
                <a:ea typeface="Arial" panose="020B0604020202020204" pitchFamily="34" charset="0"/>
              </a:rPr>
              <a:t>2. Tìm ý</a:t>
            </a:r>
            <a:endParaRPr lang="vi-VN" sz="2700" dirty="0">
              <a:solidFill>
                <a:prstClr val="black"/>
              </a:solidFill>
              <a:latin typeface="Arial" panose="020B0604020202020204" pitchFamily="34" charset="0"/>
            </a:endParaRPr>
          </a:p>
        </p:txBody>
      </p:sp>
      <p:sp>
        <p:nvSpPr>
          <p:cNvPr id="7" name="Rectangle 6"/>
          <p:cNvSpPr/>
          <p:nvPr/>
        </p:nvSpPr>
        <p:spPr>
          <a:xfrm>
            <a:off x="308533" y="1768051"/>
            <a:ext cx="3474028" cy="369332"/>
          </a:xfrm>
          <a:prstGeom prst="rect">
            <a:avLst/>
          </a:prstGeom>
        </p:spPr>
        <p:txBody>
          <a:bodyPr wrap="none">
            <a:spAutoFit/>
          </a:bodyPr>
          <a:lstStyle/>
          <a:p>
            <a:pPr defTabSz="685800">
              <a:defRPr/>
            </a:pPr>
            <a:r>
              <a:rPr lang="vi-VN" b="1" i="1" dirty="0">
                <a:solidFill>
                  <a:prstClr val="black"/>
                </a:solidFill>
                <a:latin typeface="Times New Roman" panose="02020603050405020304" pitchFamily="18" charset="0"/>
                <a:ea typeface="Arial" panose="020B0604020202020204" pitchFamily="34" charset="0"/>
              </a:rPr>
              <a:t>B1: Đọc kĩ </a:t>
            </a:r>
            <a:r>
              <a:rPr lang="vi-VN" i="1" dirty="0">
                <a:solidFill>
                  <a:prstClr val="black"/>
                </a:solidFill>
                <a:latin typeface="Times New Roman" panose="02020603050405020304" pitchFamily="18" charset="0"/>
                <a:ea typeface="Arial" panose="020B0604020202020204" pitchFamily="34" charset="0"/>
              </a:rPr>
              <a:t>đoạn văn bản đề bài ra.</a:t>
            </a:r>
            <a:endParaRPr lang="vi-VN" sz="2400" dirty="0">
              <a:solidFill>
                <a:prstClr val="black"/>
              </a:solidFill>
              <a:latin typeface="Arial" panose="020B0604020202020204" pitchFamily="34" charset="0"/>
            </a:endParaRPr>
          </a:p>
        </p:txBody>
      </p:sp>
      <p:sp>
        <p:nvSpPr>
          <p:cNvPr id="8" name="Rectangle 7"/>
          <p:cNvSpPr/>
          <p:nvPr/>
        </p:nvSpPr>
        <p:spPr>
          <a:xfrm>
            <a:off x="308533" y="2110423"/>
            <a:ext cx="8548150" cy="923330"/>
          </a:xfrm>
          <a:prstGeom prst="rect">
            <a:avLst/>
          </a:prstGeom>
        </p:spPr>
        <p:txBody>
          <a:bodyPr wrap="square">
            <a:spAutoFit/>
          </a:bodyPr>
          <a:lstStyle/>
          <a:p>
            <a:pPr defTabSz="685800">
              <a:defRPr/>
            </a:pPr>
            <a:r>
              <a:rPr lang="vi-VN" b="1" i="1" dirty="0">
                <a:solidFill>
                  <a:prstClr val="black"/>
                </a:solidFill>
                <a:latin typeface="Times New Roman" panose="02020603050405020304" pitchFamily="18" charset="0"/>
                <a:ea typeface="Arial" panose="020B0604020202020204" pitchFamily="34" charset="0"/>
              </a:rPr>
              <a:t>B2</a:t>
            </a:r>
            <a:r>
              <a:rPr lang="vi-VN" i="1" dirty="0">
                <a:solidFill>
                  <a:prstClr val="black"/>
                </a:solidFill>
                <a:latin typeface="Times New Roman" panose="02020603050405020304" pitchFamily="18" charset="0"/>
                <a:ea typeface="Arial" panose="020B0604020202020204" pitchFamily="34" charset="0"/>
              </a:rPr>
              <a:t>: </a:t>
            </a:r>
            <a:r>
              <a:rPr lang="vi-VN" b="1" i="1" dirty="0">
                <a:solidFill>
                  <a:prstClr val="black"/>
                </a:solidFill>
                <a:latin typeface="Times New Roman" panose="02020603050405020304" pitchFamily="18" charset="0"/>
                <a:ea typeface="Arial" panose="020B0604020202020204" pitchFamily="34" charset="0"/>
              </a:rPr>
              <a:t>Xác định đoạn văn bản nói về những nét đẹp, những tính cách nào của nhân vật</a:t>
            </a:r>
            <a:r>
              <a:rPr lang="vi-VN" i="1" dirty="0">
                <a:solidFill>
                  <a:prstClr val="black"/>
                </a:solidFill>
                <a:latin typeface="Times New Roman" panose="02020603050405020304" pitchFamily="18" charset="0"/>
                <a:ea typeface="Arial" panose="020B0604020202020204" pitchFamily="34" charset="0"/>
              </a:rPr>
              <a:t>. (Mục đích là để dùng viết mở bài và triển khai luận điểm )</a:t>
            </a:r>
          </a:p>
          <a:p>
            <a:pPr defTabSz="685800">
              <a:defRPr/>
            </a:pPr>
            <a:r>
              <a:rPr lang="vi-VN" i="1" dirty="0">
                <a:solidFill>
                  <a:prstClr val="black"/>
                </a:solidFill>
                <a:latin typeface="Times New Roman" panose="02020603050405020304" pitchFamily="18" charset="0"/>
              </a:rPr>
              <a:t>VD: Đọc kĩ đề bài sau và tìm ý.</a:t>
            </a:r>
            <a:endParaRPr lang="vi-VN" sz="2400" dirty="0">
              <a:solidFill>
                <a:prstClr val="black"/>
              </a:solidFill>
              <a:latin typeface="Arial" panose="020B0604020202020204" pitchFamily="34" charset="0"/>
            </a:endParaRPr>
          </a:p>
        </p:txBody>
      </p:sp>
      <p:sp>
        <p:nvSpPr>
          <p:cNvPr id="2" name="Rectangle 1"/>
          <p:cNvSpPr/>
          <p:nvPr/>
        </p:nvSpPr>
        <p:spPr>
          <a:xfrm>
            <a:off x="308532" y="2985656"/>
            <a:ext cx="8548150" cy="923330"/>
          </a:xfrm>
          <a:prstGeom prst="rect">
            <a:avLst/>
          </a:prstGeom>
        </p:spPr>
        <p:txBody>
          <a:bodyPr wrap="square">
            <a:spAutoFit/>
          </a:bodyPr>
          <a:lstStyle/>
          <a:p>
            <a:pPr algn="just" defTabSz="685800">
              <a:defRPr/>
            </a:pPr>
            <a:r>
              <a:rPr lang="vi-VN"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B 3: Chú đến lời nói, cử chỉ, thái độ, tâm trạng…của nhân vật</a:t>
            </a:r>
            <a:endParaRPr lang="vi-VN" sz="135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defTabSz="685800">
              <a:defRPr/>
            </a:pPr>
            <a:r>
              <a:rPr lang="vi-VN" b="1" i="1" dirty="0">
                <a:solidFill>
                  <a:srgbClr val="7030A0"/>
                </a:solidFill>
                <a:latin typeface="Times New Roman" panose="02020603050405020304" pitchFamily="18" charset="0"/>
                <a:ea typeface="Arial" panose="020B0604020202020204" pitchFamily="34" charset="0"/>
              </a:rPr>
              <a:t>=&gt;&gt; Mỗi lời nói, cử chỉ, suy nghĩ, hành động… của nhân vật đều nói lên một phẩm chất, tính cách của nhân vật. </a:t>
            </a:r>
            <a:endParaRPr lang="vi-VN" sz="2400" dirty="0">
              <a:solidFill>
                <a:srgbClr val="FF0000"/>
              </a:solidFill>
              <a:latin typeface="Arial" panose="020B0604020202020204" pitchFamily="34" charset="0"/>
            </a:endParaRPr>
          </a:p>
        </p:txBody>
      </p:sp>
      <p:sp>
        <p:nvSpPr>
          <p:cNvPr id="3" name="Rectangle 2"/>
          <p:cNvSpPr/>
          <p:nvPr/>
        </p:nvSpPr>
        <p:spPr>
          <a:xfrm>
            <a:off x="252464" y="3801910"/>
            <a:ext cx="8229600" cy="646331"/>
          </a:xfrm>
          <a:prstGeom prst="rect">
            <a:avLst/>
          </a:prstGeom>
        </p:spPr>
        <p:txBody>
          <a:bodyPr wrap="square">
            <a:spAutoFit/>
          </a:bodyPr>
          <a:lstStyle/>
          <a:p>
            <a:pPr defTabSz="685800">
              <a:defRPr/>
            </a:pPr>
            <a:r>
              <a:rPr lang="vi-VN" b="1" i="1" dirty="0">
                <a:solidFill>
                  <a:prstClr val="black"/>
                </a:solidFill>
                <a:latin typeface="Times New Roman" panose="02020603050405020304" pitchFamily="18" charset="0"/>
                <a:ea typeface="Arial" panose="020B0604020202020204" pitchFamily="34" charset="0"/>
              </a:rPr>
              <a:t>B 4: Gạch chân dưới những từ, cụm từ cần cảm nhận đánh giá</a:t>
            </a:r>
            <a:r>
              <a:rPr lang="vi-VN" dirty="0">
                <a:solidFill>
                  <a:prstClr val="black"/>
                </a:solidFill>
                <a:latin typeface="Times New Roman" panose="02020603050405020304" pitchFamily="18" charset="0"/>
                <a:ea typeface="Arial" panose="020B0604020202020204" pitchFamily="34" charset="0"/>
              </a:rPr>
              <a:t>  (Chú ý đến lời nói, hành động, cử chỉ… của nhân vật )</a:t>
            </a:r>
            <a:endParaRPr lang="vi-VN" sz="2400" dirty="0">
              <a:solidFill>
                <a:prstClr val="black"/>
              </a:solidFill>
              <a:latin typeface="Arial" panose="020B0604020202020204" pitchFamily="34" charset="0"/>
            </a:endParaRPr>
          </a:p>
        </p:txBody>
      </p:sp>
      <p:sp>
        <p:nvSpPr>
          <p:cNvPr id="9" name="Rectangle 8"/>
          <p:cNvSpPr/>
          <p:nvPr/>
        </p:nvSpPr>
        <p:spPr>
          <a:xfrm>
            <a:off x="252464" y="4425157"/>
            <a:ext cx="8741949" cy="961161"/>
          </a:xfrm>
          <a:prstGeom prst="rect">
            <a:avLst/>
          </a:prstGeom>
        </p:spPr>
        <p:txBody>
          <a:bodyPr wrap="square">
            <a:spAutoFit/>
          </a:bodyPr>
          <a:lstStyle/>
          <a:p>
            <a:pPr algn="just" defTabSz="685800">
              <a:lnSpc>
                <a:spcPct val="107000"/>
              </a:lnSpc>
              <a:spcAft>
                <a:spcPts val="600"/>
              </a:spcAft>
            </a:pPr>
            <a:r>
              <a:rPr lang="vi-VN"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B 5: Xác định biện pháp nghệ thuật, phân tích các BPNT có trong đoạn trích</a:t>
            </a:r>
            <a:r>
              <a:rPr lang="vi-VN"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(không phải cả văn bản) </a:t>
            </a:r>
            <a:r>
              <a:rPr lang="vi-VN" b="1" i="1" dirty="0">
                <a:solidFill>
                  <a:srgbClr val="7030A0"/>
                </a:solidFill>
                <a:latin typeface="Times New Roman" panose="02020603050405020304" pitchFamily="18" charset="0"/>
                <a:ea typeface="Arial" panose="020B0604020202020204" pitchFamily="34" charset="0"/>
              </a:rPr>
              <a:t>=&gt; thường là nghệ thuật kể chuyện, xây dựng tình huống, miêu tả tâm lí, ngôn ngữ, ngôi kể, phép tu từ…là những nghệ thuật thường sử dụng trong văn bản tự sự</a:t>
            </a:r>
            <a:endParaRPr lang="vi-VN" sz="2400" dirty="0">
              <a:solidFill>
                <a:prstClr val="black"/>
              </a:solidFill>
              <a:latin typeface="Arial" panose="020B0604020202020204" pitchFamily="34" charset="0"/>
            </a:endParaRPr>
          </a:p>
        </p:txBody>
      </p:sp>
      <p:sp>
        <p:nvSpPr>
          <p:cNvPr id="10" name="Rectangle 9"/>
          <p:cNvSpPr/>
          <p:nvPr/>
        </p:nvSpPr>
        <p:spPr>
          <a:xfrm>
            <a:off x="308532" y="5300389"/>
            <a:ext cx="8685881" cy="646331"/>
          </a:xfrm>
          <a:prstGeom prst="rect">
            <a:avLst/>
          </a:prstGeom>
        </p:spPr>
        <p:txBody>
          <a:bodyPr wrap="square">
            <a:spAutoFit/>
          </a:bodyPr>
          <a:lstStyle/>
          <a:p>
            <a:pPr defTabSz="685800"/>
            <a:r>
              <a:rPr lang="vi-VN" b="1" dirty="0">
                <a:solidFill>
                  <a:prstClr val="black"/>
                </a:solidFill>
                <a:latin typeface="Times New Roman" panose="02020603050405020304" pitchFamily="18" charset="0"/>
                <a:ea typeface="Arial" panose="020B0604020202020204" pitchFamily="34" charset="0"/>
              </a:rPr>
              <a:t>B 6: Liên hệ mở rộng </a:t>
            </a:r>
            <a:r>
              <a:rPr lang="vi-VN" dirty="0">
                <a:solidFill>
                  <a:prstClr val="black"/>
                </a:solidFill>
                <a:latin typeface="Times New Roman" panose="02020603050405020304" pitchFamily="18" charset="0"/>
                <a:ea typeface="Arial" panose="020B0604020202020204" pitchFamily="34" charset="0"/>
              </a:rPr>
              <a:t>đến hoàn cảnh st, hoàn cảnh đất nước, tài năng , tình cảm của tác giả, liên hệ đến những tác phẩm khác (nếu có)</a:t>
            </a:r>
            <a:endParaRPr lang="vi-VN"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98682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57250"/>
            <a:ext cx="1537600" cy="369332"/>
          </a:xfrm>
          <a:prstGeom prst="rect">
            <a:avLst/>
          </a:prstGeom>
        </p:spPr>
        <p:txBody>
          <a:bodyPr wrap="none">
            <a:spAutoFit/>
          </a:bodyPr>
          <a:lstStyle/>
          <a:p>
            <a:pPr defTabSz="685800"/>
            <a:r>
              <a:rPr lang="vi-VN" b="1" dirty="0">
                <a:solidFill>
                  <a:srgbClr val="FF0000"/>
                </a:solidFill>
                <a:latin typeface="Times New Roman" panose="02020603050405020304" pitchFamily="18" charset="0"/>
                <a:ea typeface="Arial" panose="020B0604020202020204" pitchFamily="34" charset="0"/>
              </a:rPr>
              <a:t>II. Lập dàn ý </a:t>
            </a:r>
            <a:endParaRPr lang="vi-VN" sz="2400" dirty="0">
              <a:solidFill>
                <a:srgbClr val="000000"/>
              </a:solidFill>
              <a:latin typeface="Arial"/>
            </a:endParaRPr>
          </a:p>
        </p:txBody>
      </p:sp>
      <p:sp>
        <p:nvSpPr>
          <p:cNvPr id="4" name="Rectangle 3"/>
          <p:cNvSpPr/>
          <p:nvPr/>
        </p:nvSpPr>
        <p:spPr>
          <a:xfrm>
            <a:off x="135066" y="1203499"/>
            <a:ext cx="1059906" cy="322396"/>
          </a:xfrm>
          <a:prstGeom prst="rect">
            <a:avLst/>
          </a:prstGeom>
        </p:spPr>
        <p:txBody>
          <a:bodyPr wrap="none">
            <a:spAutoFit/>
          </a:bodyPr>
          <a:lstStyle/>
          <a:p>
            <a:pPr algn="just" defTabSz="685800">
              <a:lnSpc>
                <a:spcPct val="107000"/>
              </a:lnSpc>
              <a:spcAft>
                <a:spcPts val="600"/>
              </a:spcAft>
            </a:pPr>
            <a:r>
              <a:rPr lang="vi-VN" sz="15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 Mở bài </a:t>
            </a:r>
            <a:endParaRPr lang="vi-VN" sz="12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70386" y="1475610"/>
            <a:ext cx="9073615" cy="1477328"/>
          </a:xfrm>
          <a:prstGeom prst="rect">
            <a:avLst/>
          </a:prstGeom>
        </p:spPr>
        <p:txBody>
          <a:bodyPr wrap="square">
            <a:spAutoFit/>
          </a:bodyPr>
          <a:lstStyle/>
          <a:p>
            <a:pPr algn="just" defTabSz="685800"/>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Giới thiệu tác giả </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Giới thiệu tác phẩm </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Giới thiệu khác quát về tác phẩm</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vi-VN"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Giới thiệu nội dung mà đoạn trích đặt ra (vấn đề cần nghị luận, cần cảm nhận trong đoạn trích)</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685800"/>
            <a:r>
              <a:rPr lang="vi-VN" dirty="0">
                <a:solidFill>
                  <a:srgbClr val="000000"/>
                </a:solidFill>
                <a:latin typeface="Times New Roman" panose="02020603050405020304" pitchFamily="18" charset="0"/>
                <a:ea typeface="Arial" panose="020B0604020202020204" pitchFamily="34" charset="0"/>
              </a:rPr>
              <a:t>- (Xem mở bài cụ thể ở các ví dụ)</a:t>
            </a:r>
            <a:endParaRPr lang="vi-VN" sz="2400" dirty="0">
              <a:solidFill>
                <a:srgbClr val="000000"/>
              </a:solidFill>
              <a:latin typeface="Arial"/>
            </a:endParaRPr>
          </a:p>
        </p:txBody>
      </p:sp>
      <p:sp>
        <p:nvSpPr>
          <p:cNvPr id="6" name="Rectangle 5"/>
          <p:cNvSpPr/>
          <p:nvPr/>
        </p:nvSpPr>
        <p:spPr>
          <a:xfrm>
            <a:off x="101042" y="2865132"/>
            <a:ext cx="1152880" cy="323165"/>
          </a:xfrm>
          <a:prstGeom prst="rect">
            <a:avLst/>
          </a:prstGeom>
        </p:spPr>
        <p:txBody>
          <a:bodyPr wrap="none">
            <a:spAutoFit/>
          </a:bodyPr>
          <a:lstStyle/>
          <a:p>
            <a:pPr defTabSz="685800"/>
            <a:r>
              <a:rPr lang="vi-VN" sz="1500" b="1" dirty="0">
                <a:solidFill>
                  <a:srgbClr val="000000"/>
                </a:solidFill>
                <a:latin typeface="Times New Roman" panose="02020603050405020304" pitchFamily="18" charset="0"/>
                <a:ea typeface="Arial" panose="020B0604020202020204" pitchFamily="34" charset="0"/>
              </a:rPr>
              <a:t>B.Thân bài </a:t>
            </a:r>
            <a:endParaRPr lang="vi-VN" sz="2100" dirty="0">
              <a:solidFill>
                <a:srgbClr val="000000"/>
              </a:solidFill>
              <a:latin typeface="Arial"/>
            </a:endParaRPr>
          </a:p>
        </p:txBody>
      </p:sp>
      <p:sp>
        <p:nvSpPr>
          <p:cNvPr id="7" name="Rectangle 6"/>
          <p:cNvSpPr/>
          <p:nvPr/>
        </p:nvSpPr>
        <p:spPr>
          <a:xfrm>
            <a:off x="157548" y="3192455"/>
            <a:ext cx="8872152" cy="1477328"/>
          </a:xfrm>
          <a:prstGeom prst="rect">
            <a:avLst/>
          </a:prstGeom>
        </p:spPr>
        <p:txBody>
          <a:bodyPr wrap="square">
            <a:spAutoFit/>
          </a:bodyPr>
          <a:lstStyle/>
          <a:p>
            <a:pPr defTabSz="685800"/>
            <a:r>
              <a:rPr lang="en-US"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1.NXC</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Hoàn cảnh sáng tác: năm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st</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hc</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rộng,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hc</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trực tiếp truyện ra đời (nếu có).</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tóm tắt ngắn gọn nội dung tác phẩm hoặc tình huống truyện, hoặc khái quát về nhân vật (tùy yêu cầu của đề bài).</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gn="just" defTabSz="685800"/>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Giới thiệu nội dung đoạn trích hoặc vẻ đẹp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nv</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đề bài yêu cầu phân tích.</a:t>
            </a:r>
            <a:endParaRPr lang="vi-VN" sz="135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7621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91" y="857250"/>
            <a:ext cx="2253694" cy="368434"/>
          </a:xfrm>
          <a:prstGeom prst="rect">
            <a:avLst/>
          </a:prstGeom>
        </p:spPr>
        <p:txBody>
          <a:bodyPr wrap="none">
            <a:spAutoFit/>
          </a:bodyPr>
          <a:lstStyle/>
          <a:p>
            <a:pPr marL="0" marR="0" lvl="0" indent="0" algn="just" defTabSz="685800" rtl="0" eaLnBrk="1" fontAlgn="auto" latinLnBrk="0" hangingPunct="1">
              <a:lnSpc>
                <a:spcPct val="107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2. Triển khai các LĐ.</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0" y="1202634"/>
            <a:ext cx="9144000" cy="3693319"/>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1" i="0" u="sng"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Luận điểm 1:</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 Nêu vẻ đẹp thứ nhất của nhân vật (Giới thiệu bằng một câu)</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3333FF"/>
                </a:solidFill>
                <a:effectLst/>
                <a:uLnTx/>
                <a:uFillTx/>
                <a:latin typeface="Times New Roman" panose="02020603050405020304" pitchFamily="18" charset="0"/>
                <a:ea typeface="Arial" panose="020B0604020202020204" pitchFamily="34" charset="0"/>
                <a:cs typeface="Times New Roman" panose="02020603050405020304" pitchFamily="18" charset="0"/>
              </a:rPr>
              <a:t>(Để nêu được luận điểm thì chỉ cần trả lời câu hỏi:Trong đoạn trích khân vật đó là người như thế nào? Ví dụ: Phương Định là người như thế nào? Ta có ngay câu trả lời: là cô gái xinh đẹp, trẻ trung, dũng cảm, lạc quan yêu đời; thắm thiết tình động đội)</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Đưa ra và </a:t>
            </a: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phân tích</a:t>
            </a:r>
            <a:r>
              <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 chi tiết nghệ thuật để làm sáng tỏ cho những đánh giá đó </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 chi tiết ở đây là lời nói, cử chỉ, tâm trạng, hành động…)</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Nhận xét đánh giá cảm nhận những dẫn chứng đã nêu </a:t>
            </a:r>
            <a:endParaRPr kumimoji="0" lang="vi-VN" sz="13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3333FF"/>
                </a:solidFill>
                <a:effectLst/>
                <a:uLnTx/>
                <a:uFillTx/>
                <a:latin typeface="Times New Roman" panose="02020603050405020304" pitchFamily="18" charset="0"/>
                <a:ea typeface="Arial" panose="020B0604020202020204" pitchFamily="34" charset="0"/>
                <a:cs typeface="Times New Roman" panose="02020603050405020304" pitchFamily="18" charset="0"/>
              </a:rPr>
              <a:t>(Nhận xét đánh giá là đi trả lời câu hỏi: tại sao? Có ý nghĩa gì? Gợi em suy nghĩ gì? Ví dụ: khi tiễn chồng đi trận, Tại sao Vũ Nương lại nói như vậy? Những lời nói đó có ý nghĩa gì? Gợi cho em suy nghĩ gì?).</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Đưa ra nhận xét đánh giá sâu, rộng: </a:t>
            </a:r>
            <a:r>
              <a:rPr kumimoji="0" lang="vi-VN" sz="1800" b="0" i="1"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có thể dựa vào hoàn cảnh sáng tác rộng, tài năng, tình cảm của tác giả để đánh giá nx. Có thể liên hệ đến các nhân vật, tác phẩm khác cùng chủ đề.</a:t>
            </a:r>
            <a:r>
              <a:rPr kumimoji="0" lang="vi-VN" sz="18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endPar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51668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3385</Words>
  <Application>Microsoft Office PowerPoint</Application>
  <PresentationFormat>On-screen Show (4:3)</PresentationFormat>
  <Paragraphs>186</Paragraphs>
  <Slides>22</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.VnTime</vt:lpstr>
      <vt:lpstr>Arial</vt:lpstr>
      <vt:lpstr>Calibri</vt:lpstr>
      <vt:lpstr>Calibri Light</vt:lpstr>
      <vt:lpstr>Times New Roman</vt:lpstr>
      <vt:lpstr>Office Theme</vt:lpstr>
      <vt:lpstr>1_Office Theme</vt:lpstr>
      <vt:lpstr>Default Design</vt:lpstr>
      <vt:lpstr>PowerPoint Presentation</vt:lpstr>
      <vt:lpstr>PowerPoint Presentation</vt:lpstr>
      <vt:lpstr>PowerPoint Presentation</vt:lpstr>
      <vt:lpstr>2. DÀN Ý NL VỀ BÀI THƠ, ĐOẠN THƠ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302TA</dc:creator>
  <cp:lastModifiedBy>Nguyen Duc</cp:lastModifiedBy>
  <cp:revision>27</cp:revision>
  <dcterms:created xsi:type="dcterms:W3CDTF">2021-03-23T04:54:40Z</dcterms:created>
  <dcterms:modified xsi:type="dcterms:W3CDTF">2022-07-25T13:54:14Z</dcterms:modified>
</cp:coreProperties>
</file>